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79" r:id="rId3"/>
    <p:sldId id="262" r:id="rId4"/>
    <p:sldId id="267" r:id="rId5"/>
    <p:sldId id="276" r:id="rId6"/>
    <p:sldId id="277" r:id="rId7"/>
    <p:sldId id="278" r:id="rId8"/>
    <p:sldId id="281" r:id="rId9"/>
    <p:sldId id="282" r:id="rId10"/>
    <p:sldId id="280" r:id="rId11"/>
    <p:sldId id="27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1"/>
    <a:srgbClr val="F4B6A2"/>
    <a:srgbClr val="6893C6"/>
    <a:srgbClr val="EE8564"/>
    <a:srgbClr val="799FCD"/>
    <a:srgbClr val="89AAD3"/>
    <a:srgbClr val="88A9D2"/>
    <a:srgbClr val="9BB7D9"/>
    <a:srgbClr val="4F81BD"/>
    <a:srgbClr val="CF4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72" autoAdjust="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10CF7-A28A-4BC4-B665-A4783B9ED56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B18D302-8B9E-487C-8572-AF10F9F8248B}">
      <dgm:prSet phldrT="[Текст]"/>
      <dgm:spPr/>
      <dgm:t>
        <a:bodyPr/>
        <a:lstStyle/>
        <a:p>
          <a:r>
            <a:rPr lang="ru-RU" dirty="0" smtClean="0"/>
            <a:t>РИСЦ</a:t>
          </a:r>
          <a:endParaRPr lang="ru-RU" dirty="0"/>
        </a:p>
      </dgm:t>
    </dgm:pt>
    <dgm:pt modelId="{3AED2CBF-75A7-49D0-8682-6DE624E74D31}" type="parTrans" cxnId="{19409F8B-FEED-4CE9-A796-1E0127E11123}">
      <dgm:prSet/>
      <dgm:spPr/>
      <dgm:t>
        <a:bodyPr/>
        <a:lstStyle/>
        <a:p>
          <a:endParaRPr lang="ru-RU"/>
        </a:p>
      </dgm:t>
    </dgm:pt>
    <dgm:pt modelId="{E1E0D309-8274-4179-942E-4BFB01471F4B}" type="sibTrans" cxnId="{19409F8B-FEED-4CE9-A796-1E0127E11123}">
      <dgm:prSet/>
      <dgm:spPr/>
      <dgm:t>
        <a:bodyPr/>
        <a:lstStyle/>
        <a:p>
          <a:endParaRPr lang="ru-RU"/>
        </a:p>
      </dgm:t>
    </dgm:pt>
    <dgm:pt modelId="{D0433202-695B-4906-AD01-16284E832EC8}">
      <dgm:prSet phldrT="[Текст]" custT="1"/>
      <dgm:spPr/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молочная лаборатория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98C64A-3C92-49F9-B873-A2AFFABF3257}" type="parTrans" cxnId="{1F54DF67-D2EA-4D5F-A61F-9A02A5836861}">
      <dgm:prSet/>
      <dgm:spPr/>
      <dgm:t>
        <a:bodyPr/>
        <a:lstStyle/>
        <a:p>
          <a:endParaRPr lang="ru-RU"/>
        </a:p>
      </dgm:t>
    </dgm:pt>
    <dgm:pt modelId="{502CA5E8-376E-4992-9548-88528CED1EA9}" type="sibTrans" cxnId="{1F54DF67-D2EA-4D5F-A61F-9A02A5836861}">
      <dgm:prSet/>
      <dgm:spPr/>
      <dgm:t>
        <a:bodyPr/>
        <a:lstStyle/>
        <a:p>
          <a:endParaRPr lang="ru-RU"/>
        </a:p>
      </dgm:t>
    </dgm:pt>
    <dgm:pt modelId="{CDAF7858-63F6-424D-9696-3EDB794E81BE}">
      <dgm:prSet phldrT="[Текст]" custT="1"/>
      <dgm:spPr/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генетическая лаборатория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5E3A0-32A0-4DC0-BE0F-E049552333B9}" type="parTrans" cxnId="{9CB9CA56-3103-4A84-8622-D0816CE45FCC}">
      <dgm:prSet/>
      <dgm:spPr/>
      <dgm:t>
        <a:bodyPr/>
        <a:lstStyle/>
        <a:p>
          <a:endParaRPr lang="ru-RU"/>
        </a:p>
      </dgm:t>
    </dgm:pt>
    <dgm:pt modelId="{DBC8970F-58C5-4C1E-B553-FF31346930B4}" type="sibTrans" cxnId="{9CB9CA56-3103-4A84-8622-D0816CE45FCC}">
      <dgm:prSet/>
      <dgm:spPr/>
      <dgm:t>
        <a:bodyPr/>
        <a:lstStyle/>
        <a:p>
          <a:endParaRPr lang="ru-RU"/>
        </a:p>
      </dgm:t>
    </dgm:pt>
    <dgm:pt modelId="{A210EC53-4B5B-4E48-80CC-8C472DEE1F53}">
      <dgm:prSet phldrT="[Текст]" custT="1"/>
      <dgm:spPr/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ЦИО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39390-F2C0-4DCC-8E0C-D94A4F965198}" type="parTrans" cxnId="{FAA7752B-DCEB-4B3A-9D36-7CE183BC37EF}">
      <dgm:prSet/>
      <dgm:spPr/>
      <dgm:t>
        <a:bodyPr/>
        <a:lstStyle/>
        <a:p>
          <a:endParaRPr lang="ru-RU"/>
        </a:p>
      </dgm:t>
    </dgm:pt>
    <dgm:pt modelId="{7795449A-4929-4D45-A9FB-756D3F1B21AC}" type="sibTrans" cxnId="{FAA7752B-DCEB-4B3A-9D36-7CE183BC37EF}">
      <dgm:prSet/>
      <dgm:spPr/>
      <dgm:t>
        <a:bodyPr/>
        <a:lstStyle/>
        <a:p>
          <a:endParaRPr lang="ru-RU"/>
        </a:p>
      </dgm:t>
    </dgm:pt>
    <dgm:pt modelId="{2C0F81FD-7332-4E88-80DA-534AAE30B118}" type="pres">
      <dgm:prSet presAssocID="{70710CF7-A28A-4BC4-B665-A4783B9ED56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5EFDE-B857-4CB8-99E2-F21A34E42215}" type="pres">
      <dgm:prSet presAssocID="{1B18D302-8B9E-487C-8572-AF10F9F8248B}" presName="root1" presStyleCnt="0"/>
      <dgm:spPr/>
    </dgm:pt>
    <dgm:pt modelId="{FF0EB447-4885-4E56-8826-46CDAD3C23E4}" type="pres">
      <dgm:prSet presAssocID="{1B18D302-8B9E-487C-8572-AF10F9F8248B}" presName="LevelOneTextNode" presStyleLbl="node0" presStyleIdx="0" presStyleCnt="1" custScaleY="79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31A606-885B-4F67-A37A-6ADCA32DCFA6}" type="pres">
      <dgm:prSet presAssocID="{1B18D302-8B9E-487C-8572-AF10F9F8248B}" presName="level2hierChild" presStyleCnt="0"/>
      <dgm:spPr/>
    </dgm:pt>
    <dgm:pt modelId="{4836572E-D64A-440A-9883-CD0ADB9F990D}" type="pres">
      <dgm:prSet presAssocID="{DB98C64A-3C92-49F9-B873-A2AFFABF325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4B22B9E-D780-4A5E-AAD2-892319B8C08E}" type="pres">
      <dgm:prSet presAssocID="{DB98C64A-3C92-49F9-B873-A2AFFABF325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704DEA7-9F53-4847-9CDB-94B84E0517FC}" type="pres">
      <dgm:prSet presAssocID="{D0433202-695B-4906-AD01-16284E832EC8}" presName="root2" presStyleCnt="0"/>
      <dgm:spPr/>
    </dgm:pt>
    <dgm:pt modelId="{EA57E72D-22EA-4A5B-B39E-8D2D741A2CCF}" type="pres">
      <dgm:prSet presAssocID="{D0433202-695B-4906-AD01-16284E832EC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355ED1-1799-4BF7-AD8D-716AE867F5D1}" type="pres">
      <dgm:prSet presAssocID="{D0433202-695B-4906-AD01-16284E832EC8}" presName="level3hierChild" presStyleCnt="0"/>
      <dgm:spPr/>
    </dgm:pt>
    <dgm:pt modelId="{F22CEFCF-06FC-42A5-A941-C65CB8A7DDE4}" type="pres">
      <dgm:prSet presAssocID="{F4B5E3A0-32A0-4DC0-BE0F-E049552333B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B1D93AC-B964-4E4B-A7FC-504757180A36}" type="pres">
      <dgm:prSet presAssocID="{F4B5E3A0-32A0-4DC0-BE0F-E049552333B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EB8ABBF-7AB8-4A85-A1F4-2D2D71A25474}" type="pres">
      <dgm:prSet presAssocID="{CDAF7858-63F6-424D-9696-3EDB794E81BE}" presName="root2" presStyleCnt="0"/>
      <dgm:spPr/>
    </dgm:pt>
    <dgm:pt modelId="{2A6BEB66-425E-4772-96F8-F2A1DB1B7D9E}" type="pres">
      <dgm:prSet presAssocID="{CDAF7858-63F6-424D-9696-3EDB794E81B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A5F77B-1B97-4E21-9D22-B61521D85ACD}" type="pres">
      <dgm:prSet presAssocID="{CDAF7858-63F6-424D-9696-3EDB794E81BE}" presName="level3hierChild" presStyleCnt="0"/>
      <dgm:spPr/>
    </dgm:pt>
    <dgm:pt modelId="{77305D19-4B05-4756-8AEE-70ADCE753700}" type="pres">
      <dgm:prSet presAssocID="{DF139390-F2C0-4DCC-8E0C-D94A4F96519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268FAF6-7C80-4008-B08F-929CDDEEDF4B}" type="pres">
      <dgm:prSet presAssocID="{DF139390-F2C0-4DCC-8E0C-D94A4F96519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E95754D-2A1D-4A23-A589-EB07216F3648}" type="pres">
      <dgm:prSet presAssocID="{A210EC53-4B5B-4E48-80CC-8C472DEE1F53}" presName="root2" presStyleCnt="0"/>
      <dgm:spPr/>
    </dgm:pt>
    <dgm:pt modelId="{82300A2B-5B12-406F-87E6-9BDB82D5A0F2}" type="pres">
      <dgm:prSet presAssocID="{A210EC53-4B5B-4E48-80CC-8C472DEE1F5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40A44-D064-4AD3-811D-2174D94FED11}" type="pres">
      <dgm:prSet presAssocID="{A210EC53-4B5B-4E48-80CC-8C472DEE1F53}" presName="level3hierChild" presStyleCnt="0"/>
      <dgm:spPr/>
    </dgm:pt>
  </dgm:ptLst>
  <dgm:cxnLst>
    <dgm:cxn modelId="{1F54DF67-D2EA-4D5F-A61F-9A02A5836861}" srcId="{1B18D302-8B9E-487C-8572-AF10F9F8248B}" destId="{D0433202-695B-4906-AD01-16284E832EC8}" srcOrd="0" destOrd="0" parTransId="{DB98C64A-3C92-49F9-B873-A2AFFABF3257}" sibTransId="{502CA5E8-376E-4992-9548-88528CED1EA9}"/>
    <dgm:cxn modelId="{19409F8B-FEED-4CE9-A796-1E0127E11123}" srcId="{70710CF7-A28A-4BC4-B665-A4783B9ED562}" destId="{1B18D302-8B9E-487C-8572-AF10F9F8248B}" srcOrd="0" destOrd="0" parTransId="{3AED2CBF-75A7-49D0-8682-6DE624E74D31}" sibTransId="{E1E0D309-8274-4179-942E-4BFB01471F4B}"/>
    <dgm:cxn modelId="{AF65A4B0-A976-45E2-989E-FE2F163C25E6}" type="presOf" srcId="{A210EC53-4B5B-4E48-80CC-8C472DEE1F53}" destId="{82300A2B-5B12-406F-87E6-9BDB82D5A0F2}" srcOrd="0" destOrd="0" presId="urn:microsoft.com/office/officeart/2008/layout/HorizontalMultiLevelHierarchy"/>
    <dgm:cxn modelId="{1D623A0C-EB97-4089-BFDF-A6AD62EBBEAD}" type="presOf" srcId="{DF139390-F2C0-4DCC-8E0C-D94A4F965198}" destId="{77305D19-4B05-4756-8AEE-70ADCE753700}" srcOrd="0" destOrd="0" presId="urn:microsoft.com/office/officeart/2008/layout/HorizontalMultiLevelHierarchy"/>
    <dgm:cxn modelId="{08D48E1E-DB76-45AB-A9B3-8BC61F05E7E5}" type="presOf" srcId="{DB98C64A-3C92-49F9-B873-A2AFFABF3257}" destId="{A4B22B9E-D780-4A5E-AAD2-892319B8C08E}" srcOrd="1" destOrd="0" presId="urn:microsoft.com/office/officeart/2008/layout/HorizontalMultiLevelHierarchy"/>
    <dgm:cxn modelId="{0A1F905B-99EA-40BF-9467-BB73606321D2}" type="presOf" srcId="{1B18D302-8B9E-487C-8572-AF10F9F8248B}" destId="{FF0EB447-4885-4E56-8826-46CDAD3C23E4}" srcOrd="0" destOrd="0" presId="urn:microsoft.com/office/officeart/2008/layout/HorizontalMultiLevelHierarchy"/>
    <dgm:cxn modelId="{2A25187F-1949-4F27-A61A-A3C335B39807}" type="presOf" srcId="{DF139390-F2C0-4DCC-8E0C-D94A4F965198}" destId="{3268FAF6-7C80-4008-B08F-929CDDEEDF4B}" srcOrd="1" destOrd="0" presId="urn:microsoft.com/office/officeart/2008/layout/HorizontalMultiLevelHierarchy"/>
    <dgm:cxn modelId="{179E9602-FB50-4BEA-9791-07EEBA0B6409}" type="presOf" srcId="{D0433202-695B-4906-AD01-16284E832EC8}" destId="{EA57E72D-22EA-4A5B-B39E-8D2D741A2CCF}" srcOrd="0" destOrd="0" presId="urn:microsoft.com/office/officeart/2008/layout/HorizontalMultiLevelHierarchy"/>
    <dgm:cxn modelId="{FAA7752B-DCEB-4B3A-9D36-7CE183BC37EF}" srcId="{1B18D302-8B9E-487C-8572-AF10F9F8248B}" destId="{A210EC53-4B5B-4E48-80CC-8C472DEE1F53}" srcOrd="2" destOrd="0" parTransId="{DF139390-F2C0-4DCC-8E0C-D94A4F965198}" sibTransId="{7795449A-4929-4D45-A9FB-756D3F1B21AC}"/>
    <dgm:cxn modelId="{4A252068-4084-4E27-AAAB-D71FC785B9D2}" type="presOf" srcId="{DB98C64A-3C92-49F9-B873-A2AFFABF3257}" destId="{4836572E-D64A-440A-9883-CD0ADB9F990D}" srcOrd="0" destOrd="0" presId="urn:microsoft.com/office/officeart/2008/layout/HorizontalMultiLevelHierarchy"/>
    <dgm:cxn modelId="{30649A6A-2584-40E0-BEC4-05BF95586245}" type="presOf" srcId="{F4B5E3A0-32A0-4DC0-BE0F-E049552333B9}" destId="{DB1D93AC-B964-4E4B-A7FC-504757180A36}" srcOrd="1" destOrd="0" presId="urn:microsoft.com/office/officeart/2008/layout/HorizontalMultiLevelHierarchy"/>
    <dgm:cxn modelId="{ECFF0D40-594E-42C3-9DF8-F1BB989B5D0C}" type="presOf" srcId="{70710CF7-A28A-4BC4-B665-A4783B9ED562}" destId="{2C0F81FD-7332-4E88-80DA-534AAE30B118}" srcOrd="0" destOrd="0" presId="urn:microsoft.com/office/officeart/2008/layout/HorizontalMultiLevelHierarchy"/>
    <dgm:cxn modelId="{9CB9CA56-3103-4A84-8622-D0816CE45FCC}" srcId="{1B18D302-8B9E-487C-8572-AF10F9F8248B}" destId="{CDAF7858-63F6-424D-9696-3EDB794E81BE}" srcOrd="1" destOrd="0" parTransId="{F4B5E3A0-32A0-4DC0-BE0F-E049552333B9}" sibTransId="{DBC8970F-58C5-4C1E-B553-FF31346930B4}"/>
    <dgm:cxn modelId="{62CAD78B-028B-4A30-ABE0-9D7820741DA6}" type="presOf" srcId="{F4B5E3A0-32A0-4DC0-BE0F-E049552333B9}" destId="{F22CEFCF-06FC-42A5-A941-C65CB8A7DDE4}" srcOrd="0" destOrd="0" presId="urn:microsoft.com/office/officeart/2008/layout/HorizontalMultiLevelHierarchy"/>
    <dgm:cxn modelId="{EE327178-AE78-404C-B0D2-8425C236D748}" type="presOf" srcId="{CDAF7858-63F6-424D-9696-3EDB794E81BE}" destId="{2A6BEB66-425E-4772-96F8-F2A1DB1B7D9E}" srcOrd="0" destOrd="0" presId="urn:microsoft.com/office/officeart/2008/layout/HorizontalMultiLevelHierarchy"/>
    <dgm:cxn modelId="{26A04F58-7AF9-45A8-ADF9-8EBF14A9B8A7}" type="presParOf" srcId="{2C0F81FD-7332-4E88-80DA-534AAE30B118}" destId="{3F75EFDE-B857-4CB8-99E2-F21A34E42215}" srcOrd="0" destOrd="0" presId="urn:microsoft.com/office/officeart/2008/layout/HorizontalMultiLevelHierarchy"/>
    <dgm:cxn modelId="{E212708E-E206-4872-BACC-270221921513}" type="presParOf" srcId="{3F75EFDE-B857-4CB8-99E2-F21A34E42215}" destId="{FF0EB447-4885-4E56-8826-46CDAD3C23E4}" srcOrd="0" destOrd="0" presId="urn:microsoft.com/office/officeart/2008/layout/HorizontalMultiLevelHierarchy"/>
    <dgm:cxn modelId="{FD443836-23D7-4530-9440-5DAB6F5D938E}" type="presParOf" srcId="{3F75EFDE-B857-4CB8-99E2-F21A34E42215}" destId="{4E31A606-885B-4F67-A37A-6ADCA32DCFA6}" srcOrd="1" destOrd="0" presId="urn:microsoft.com/office/officeart/2008/layout/HorizontalMultiLevelHierarchy"/>
    <dgm:cxn modelId="{C582769A-A640-4FC4-85C6-D9AF74E0D67E}" type="presParOf" srcId="{4E31A606-885B-4F67-A37A-6ADCA32DCFA6}" destId="{4836572E-D64A-440A-9883-CD0ADB9F990D}" srcOrd="0" destOrd="0" presId="urn:microsoft.com/office/officeart/2008/layout/HorizontalMultiLevelHierarchy"/>
    <dgm:cxn modelId="{C06511C2-E6C5-40B2-AE85-4B08B3217859}" type="presParOf" srcId="{4836572E-D64A-440A-9883-CD0ADB9F990D}" destId="{A4B22B9E-D780-4A5E-AAD2-892319B8C08E}" srcOrd="0" destOrd="0" presId="urn:microsoft.com/office/officeart/2008/layout/HorizontalMultiLevelHierarchy"/>
    <dgm:cxn modelId="{F40C10AC-2B8B-4CB4-8844-C77858BD5D4D}" type="presParOf" srcId="{4E31A606-885B-4F67-A37A-6ADCA32DCFA6}" destId="{4704DEA7-9F53-4847-9CDB-94B84E0517FC}" srcOrd="1" destOrd="0" presId="urn:microsoft.com/office/officeart/2008/layout/HorizontalMultiLevelHierarchy"/>
    <dgm:cxn modelId="{4D94A8B2-46ED-4245-9308-46BDA22DF3C7}" type="presParOf" srcId="{4704DEA7-9F53-4847-9CDB-94B84E0517FC}" destId="{EA57E72D-22EA-4A5B-B39E-8D2D741A2CCF}" srcOrd="0" destOrd="0" presId="urn:microsoft.com/office/officeart/2008/layout/HorizontalMultiLevelHierarchy"/>
    <dgm:cxn modelId="{DE054B08-B69F-4173-8095-40AB0D11F613}" type="presParOf" srcId="{4704DEA7-9F53-4847-9CDB-94B84E0517FC}" destId="{51355ED1-1799-4BF7-AD8D-716AE867F5D1}" srcOrd="1" destOrd="0" presId="urn:microsoft.com/office/officeart/2008/layout/HorizontalMultiLevelHierarchy"/>
    <dgm:cxn modelId="{2F10DB29-D508-4EE5-8FFE-AFCC4390E14E}" type="presParOf" srcId="{4E31A606-885B-4F67-A37A-6ADCA32DCFA6}" destId="{F22CEFCF-06FC-42A5-A941-C65CB8A7DDE4}" srcOrd="2" destOrd="0" presId="urn:microsoft.com/office/officeart/2008/layout/HorizontalMultiLevelHierarchy"/>
    <dgm:cxn modelId="{2A8EC314-B8B7-4F65-ABB8-F63CDBE6AFF2}" type="presParOf" srcId="{F22CEFCF-06FC-42A5-A941-C65CB8A7DDE4}" destId="{DB1D93AC-B964-4E4B-A7FC-504757180A36}" srcOrd="0" destOrd="0" presId="urn:microsoft.com/office/officeart/2008/layout/HorizontalMultiLevelHierarchy"/>
    <dgm:cxn modelId="{CE41C4B7-87B5-4A35-AA8F-6A505E4EB069}" type="presParOf" srcId="{4E31A606-885B-4F67-A37A-6ADCA32DCFA6}" destId="{BEB8ABBF-7AB8-4A85-A1F4-2D2D71A25474}" srcOrd="3" destOrd="0" presId="urn:microsoft.com/office/officeart/2008/layout/HorizontalMultiLevelHierarchy"/>
    <dgm:cxn modelId="{7F6C6995-BEAF-4E75-B0D2-AE1DBC1B9DC5}" type="presParOf" srcId="{BEB8ABBF-7AB8-4A85-A1F4-2D2D71A25474}" destId="{2A6BEB66-425E-4772-96F8-F2A1DB1B7D9E}" srcOrd="0" destOrd="0" presId="urn:microsoft.com/office/officeart/2008/layout/HorizontalMultiLevelHierarchy"/>
    <dgm:cxn modelId="{1556BFBF-B6BD-450D-BBD0-5072F6FB2995}" type="presParOf" srcId="{BEB8ABBF-7AB8-4A85-A1F4-2D2D71A25474}" destId="{63A5F77B-1B97-4E21-9D22-B61521D85ACD}" srcOrd="1" destOrd="0" presId="urn:microsoft.com/office/officeart/2008/layout/HorizontalMultiLevelHierarchy"/>
    <dgm:cxn modelId="{B313CB9F-6797-4AC3-B47C-E2FC4DF836DC}" type="presParOf" srcId="{4E31A606-885B-4F67-A37A-6ADCA32DCFA6}" destId="{77305D19-4B05-4756-8AEE-70ADCE753700}" srcOrd="4" destOrd="0" presId="urn:microsoft.com/office/officeart/2008/layout/HorizontalMultiLevelHierarchy"/>
    <dgm:cxn modelId="{1FEA51B3-6F48-40D1-A94E-B9B6FD14F504}" type="presParOf" srcId="{77305D19-4B05-4756-8AEE-70ADCE753700}" destId="{3268FAF6-7C80-4008-B08F-929CDDEEDF4B}" srcOrd="0" destOrd="0" presId="urn:microsoft.com/office/officeart/2008/layout/HorizontalMultiLevelHierarchy"/>
    <dgm:cxn modelId="{071E21EF-1E2A-46C7-AC1A-08D4B9D59829}" type="presParOf" srcId="{4E31A606-885B-4F67-A37A-6ADCA32DCFA6}" destId="{3E95754D-2A1D-4A23-A589-EB07216F3648}" srcOrd="5" destOrd="0" presId="urn:microsoft.com/office/officeart/2008/layout/HorizontalMultiLevelHierarchy"/>
    <dgm:cxn modelId="{F590074D-2C17-4ACD-B066-C6833E42D5F6}" type="presParOf" srcId="{3E95754D-2A1D-4A23-A589-EB07216F3648}" destId="{82300A2B-5B12-406F-87E6-9BDB82D5A0F2}" srcOrd="0" destOrd="0" presId="urn:microsoft.com/office/officeart/2008/layout/HorizontalMultiLevelHierarchy"/>
    <dgm:cxn modelId="{F263F8EB-AFBD-4BEB-8DC1-05C796CA2596}" type="presParOf" srcId="{3E95754D-2A1D-4A23-A589-EB07216F3648}" destId="{3E640A44-D064-4AD3-811D-2174D94FED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8598C-EE2D-4564-A35E-89B4EA1984B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E3D253B-7CE4-448E-8BC7-793891DCE5C7}">
      <dgm:prSet phldrT="[Текст]"/>
      <dgm:spPr/>
      <dgm:t>
        <a:bodyPr/>
        <a:lstStyle/>
        <a:p>
          <a:r>
            <a:rPr lang="ru-RU" b="1" dirty="0" smtClean="0"/>
            <a:t>Запрос на выдачу племенного свидетельства</a:t>
          </a:r>
          <a:endParaRPr lang="ru-RU" b="1" dirty="0"/>
        </a:p>
      </dgm:t>
    </dgm:pt>
    <dgm:pt modelId="{5DAF7A7E-3F86-4EE8-9D13-44FC3B56954F}" type="parTrans" cxnId="{78BE0B47-A6EB-45CF-8AE2-78139E380CF3}">
      <dgm:prSet/>
      <dgm:spPr/>
      <dgm:t>
        <a:bodyPr/>
        <a:lstStyle/>
        <a:p>
          <a:endParaRPr lang="ru-RU"/>
        </a:p>
      </dgm:t>
    </dgm:pt>
    <dgm:pt modelId="{062E8DD3-B771-4914-86DD-A2C4F150BC66}" type="sibTrans" cxnId="{78BE0B47-A6EB-45CF-8AE2-78139E380CF3}">
      <dgm:prSet/>
      <dgm:spPr/>
      <dgm:t>
        <a:bodyPr/>
        <a:lstStyle/>
        <a:p>
          <a:endParaRPr lang="ru-RU"/>
        </a:p>
      </dgm:t>
    </dgm:pt>
    <dgm:pt modelId="{4BDC741B-F5D9-4E1E-8779-8A152F644787}" type="pres">
      <dgm:prSet presAssocID="{1DE8598C-EE2D-4564-A35E-89B4EA1984B2}" presName="arrowDiagram" presStyleCnt="0">
        <dgm:presLayoutVars>
          <dgm:chMax val="5"/>
          <dgm:dir/>
          <dgm:resizeHandles val="exact"/>
        </dgm:presLayoutVars>
      </dgm:prSet>
      <dgm:spPr/>
    </dgm:pt>
    <dgm:pt modelId="{7029F7EC-EBF2-4FB4-AE1B-B5231DD57C85}" type="pres">
      <dgm:prSet presAssocID="{1DE8598C-EE2D-4564-A35E-89B4EA1984B2}" presName="arrow" presStyleLbl="bgShp" presStyleIdx="0" presStyleCnt="1" custAng="1195623" custLinFactNeighborX="17814" custLinFactNeighborY="-20728"/>
      <dgm:spPr/>
      <dgm:t>
        <a:bodyPr/>
        <a:lstStyle/>
        <a:p>
          <a:endParaRPr lang="ru-RU"/>
        </a:p>
      </dgm:t>
    </dgm:pt>
    <dgm:pt modelId="{E0CF4FF3-612F-4638-948C-17659E53E256}" type="pres">
      <dgm:prSet presAssocID="{1DE8598C-EE2D-4564-A35E-89B4EA1984B2}" presName="arrowDiagram1" presStyleCnt="0">
        <dgm:presLayoutVars>
          <dgm:bulletEnabled val="1"/>
        </dgm:presLayoutVars>
      </dgm:prSet>
      <dgm:spPr/>
    </dgm:pt>
    <dgm:pt modelId="{94AF1671-4449-40FA-99D4-E8D049496F2F}" type="pres">
      <dgm:prSet presAssocID="{1E3D253B-7CE4-448E-8BC7-793891DCE5C7}" presName="bullet1" presStyleLbl="node1" presStyleIdx="0" presStyleCnt="1" custScaleX="318145" custScaleY="273647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4C5ABC51-7BAE-452A-9D3F-EE70A8112447}" type="pres">
      <dgm:prSet presAssocID="{1E3D253B-7CE4-448E-8BC7-793891DCE5C7}" presName="textBox1" presStyleLbl="revTx" presStyleIdx="0" presStyleCnt="1" custScaleX="328643" custScaleY="49052" custLinFactNeighborX="-38929" custLinFactNeighborY="5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296B9-D95F-4D4D-B095-8291F2E002F2}" type="presOf" srcId="{1E3D253B-7CE4-448E-8BC7-793891DCE5C7}" destId="{4C5ABC51-7BAE-452A-9D3F-EE70A8112447}" srcOrd="0" destOrd="0" presId="urn:microsoft.com/office/officeart/2005/8/layout/arrow2"/>
    <dgm:cxn modelId="{6FC95226-EB89-4CAB-9E89-CE4753AAA244}" type="presOf" srcId="{1DE8598C-EE2D-4564-A35E-89B4EA1984B2}" destId="{4BDC741B-F5D9-4E1E-8779-8A152F644787}" srcOrd="0" destOrd="0" presId="urn:microsoft.com/office/officeart/2005/8/layout/arrow2"/>
    <dgm:cxn modelId="{78BE0B47-A6EB-45CF-8AE2-78139E380CF3}" srcId="{1DE8598C-EE2D-4564-A35E-89B4EA1984B2}" destId="{1E3D253B-7CE4-448E-8BC7-793891DCE5C7}" srcOrd="0" destOrd="0" parTransId="{5DAF7A7E-3F86-4EE8-9D13-44FC3B56954F}" sibTransId="{062E8DD3-B771-4914-86DD-A2C4F150BC66}"/>
    <dgm:cxn modelId="{951995A2-68F5-40C0-9FB1-8016EB33328C}" type="presParOf" srcId="{4BDC741B-F5D9-4E1E-8779-8A152F644787}" destId="{7029F7EC-EBF2-4FB4-AE1B-B5231DD57C85}" srcOrd="0" destOrd="0" presId="urn:microsoft.com/office/officeart/2005/8/layout/arrow2"/>
    <dgm:cxn modelId="{AEBA3C3E-E92A-437E-AD4C-598056655A26}" type="presParOf" srcId="{4BDC741B-F5D9-4E1E-8779-8A152F644787}" destId="{E0CF4FF3-612F-4638-948C-17659E53E256}" srcOrd="1" destOrd="0" presId="urn:microsoft.com/office/officeart/2005/8/layout/arrow2"/>
    <dgm:cxn modelId="{FD968565-F4FC-439A-95FB-48A9C6954C0E}" type="presParOf" srcId="{E0CF4FF3-612F-4638-948C-17659E53E256}" destId="{94AF1671-4449-40FA-99D4-E8D049496F2F}" srcOrd="0" destOrd="0" presId="urn:microsoft.com/office/officeart/2005/8/layout/arrow2"/>
    <dgm:cxn modelId="{F7CAB878-2BB6-4D57-B2AD-9B9891158F2E}" type="presParOf" srcId="{E0CF4FF3-612F-4638-948C-17659E53E256}" destId="{4C5ABC51-7BAE-452A-9D3F-EE70A8112447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5D19-4B05-4756-8AEE-70ADCE753700}">
      <dsp:nvSpPr>
        <dsp:cNvPr id="0" name=""/>
        <dsp:cNvSpPr/>
      </dsp:nvSpPr>
      <dsp:spPr>
        <a:xfrm>
          <a:off x="693269" y="1836204"/>
          <a:ext cx="454152" cy="865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076" y="0"/>
              </a:lnTo>
              <a:lnTo>
                <a:pt x="227076" y="865382"/>
              </a:lnTo>
              <a:lnTo>
                <a:pt x="454152" y="86538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95912" y="2244462"/>
        <a:ext cx="48865" cy="48865"/>
      </dsp:txXfrm>
    </dsp:sp>
    <dsp:sp modelId="{F22CEFCF-06FC-42A5-A941-C65CB8A7DDE4}">
      <dsp:nvSpPr>
        <dsp:cNvPr id="0" name=""/>
        <dsp:cNvSpPr/>
      </dsp:nvSpPr>
      <dsp:spPr>
        <a:xfrm>
          <a:off x="693269" y="1790484"/>
          <a:ext cx="45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4152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08992" y="1824850"/>
        <a:ext cx="22707" cy="22707"/>
      </dsp:txXfrm>
    </dsp:sp>
    <dsp:sp modelId="{4836572E-D64A-440A-9883-CD0ADB9F990D}">
      <dsp:nvSpPr>
        <dsp:cNvPr id="0" name=""/>
        <dsp:cNvSpPr/>
      </dsp:nvSpPr>
      <dsp:spPr>
        <a:xfrm>
          <a:off x="693269" y="970821"/>
          <a:ext cx="454152" cy="865382"/>
        </a:xfrm>
        <a:custGeom>
          <a:avLst/>
          <a:gdLst/>
          <a:ahLst/>
          <a:cxnLst/>
          <a:rect l="0" t="0" r="0" b="0"/>
          <a:pathLst>
            <a:path>
              <a:moveTo>
                <a:pt x="0" y="865382"/>
              </a:moveTo>
              <a:lnTo>
                <a:pt x="227076" y="865382"/>
              </a:lnTo>
              <a:lnTo>
                <a:pt x="227076" y="0"/>
              </a:lnTo>
              <a:lnTo>
                <a:pt x="45415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95912" y="1379079"/>
        <a:ext cx="48865" cy="48865"/>
      </dsp:txXfrm>
    </dsp:sp>
    <dsp:sp modelId="{FF0EB447-4885-4E56-8826-46CDAD3C23E4}">
      <dsp:nvSpPr>
        <dsp:cNvPr id="0" name=""/>
        <dsp:cNvSpPr/>
      </dsp:nvSpPr>
      <dsp:spPr>
        <a:xfrm rot="16200000">
          <a:off x="-1093482" y="1490050"/>
          <a:ext cx="2881196" cy="69230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РИСЦ</a:t>
          </a:r>
          <a:endParaRPr lang="ru-RU" sz="4500" kern="1200" dirty="0"/>
        </a:p>
      </dsp:txBody>
      <dsp:txXfrm>
        <a:off x="-1093482" y="1490050"/>
        <a:ext cx="2881196" cy="692306"/>
      </dsp:txXfrm>
    </dsp:sp>
    <dsp:sp modelId="{EA57E72D-22EA-4A5B-B39E-8D2D741A2CCF}">
      <dsp:nvSpPr>
        <dsp:cNvPr id="0" name=""/>
        <dsp:cNvSpPr/>
      </dsp:nvSpPr>
      <dsp:spPr>
        <a:xfrm>
          <a:off x="1147422" y="624667"/>
          <a:ext cx="2270764" cy="69230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молочная лаборатория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7422" y="624667"/>
        <a:ext cx="2270764" cy="692306"/>
      </dsp:txXfrm>
    </dsp:sp>
    <dsp:sp modelId="{2A6BEB66-425E-4772-96F8-F2A1DB1B7D9E}">
      <dsp:nvSpPr>
        <dsp:cNvPr id="0" name=""/>
        <dsp:cNvSpPr/>
      </dsp:nvSpPr>
      <dsp:spPr>
        <a:xfrm>
          <a:off x="1147422" y="1490050"/>
          <a:ext cx="2270764" cy="69230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генетическая лаборатория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7422" y="1490050"/>
        <a:ext cx="2270764" cy="692306"/>
      </dsp:txXfrm>
    </dsp:sp>
    <dsp:sp modelId="{82300A2B-5B12-406F-87E6-9BDB82D5A0F2}">
      <dsp:nvSpPr>
        <dsp:cNvPr id="0" name=""/>
        <dsp:cNvSpPr/>
      </dsp:nvSpPr>
      <dsp:spPr>
        <a:xfrm>
          <a:off x="1147422" y="2355433"/>
          <a:ext cx="2270764" cy="69230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ЦИО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7422" y="2355433"/>
        <a:ext cx="2270764" cy="69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9F7EC-EBF2-4FB4-AE1B-B5231DD57C85}">
      <dsp:nvSpPr>
        <dsp:cNvPr id="0" name=""/>
        <dsp:cNvSpPr/>
      </dsp:nvSpPr>
      <dsp:spPr>
        <a:xfrm rot="1195623">
          <a:off x="809654" y="0"/>
          <a:ext cx="2286016" cy="142875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F1671-4449-40FA-99D4-E8D049496F2F}">
      <dsp:nvSpPr>
        <dsp:cNvPr id="0" name=""/>
        <dsp:cNvSpPr/>
      </dsp:nvSpPr>
      <dsp:spPr>
        <a:xfrm>
          <a:off x="1962140" y="142877"/>
          <a:ext cx="538190" cy="46291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ABC51-7BAE-452A-9D3F-EE70A8112447}">
      <dsp:nvSpPr>
        <dsp:cNvPr id="0" name=""/>
        <dsp:cNvSpPr/>
      </dsp:nvSpPr>
      <dsp:spPr>
        <a:xfrm>
          <a:off x="0" y="697231"/>
          <a:ext cx="3005132" cy="517216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9637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Запрос на выдачу племенного свидетельства</a:t>
          </a:r>
          <a:endParaRPr lang="ru-RU" sz="1600" b="1" kern="1200" dirty="0"/>
        </a:p>
      </dsp:txBody>
      <dsp:txXfrm>
        <a:off x="25248" y="722479"/>
        <a:ext cx="2954636" cy="46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7D45-8EF4-456E-B996-E4FEADAF14F4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C6C39-CDB9-47EF-93B9-9BE8B5BCD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7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70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0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3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32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32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6C39-CDB9-47EF-93B9-9BE8B5BCD80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3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o.lastochkina@mc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docs.cntd.ru/document/90174460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50825" y="3573463"/>
            <a:ext cx="8569325" cy="2303462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ФОРМИРОВАНИЯ И ВЫДАЧИ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ПЛЕМЕННЫХ СВИДЕТЕЛЬСТВ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ПЛЕМЕННУЮ ПРОДУКЦИЮ (МАТЕРИАЛ)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806" y="925243"/>
            <a:ext cx="2366320" cy="25216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61795" name="Text Box 6"/>
          <p:cNvSpPr txBox="1">
            <a:spLocks noChangeArrowheads="1"/>
          </p:cNvSpPr>
          <p:nvPr/>
        </p:nvSpPr>
        <p:spPr bwMode="auto">
          <a:xfrm>
            <a:off x="71438" y="188913"/>
            <a:ext cx="8964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E55427"/>
                </a:solidFill>
              </a:rPr>
              <a:t>Министерство сельского хозяйства Российской Федерации </a:t>
            </a:r>
          </a:p>
          <a:p>
            <a:pPr algn="ctr"/>
            <a:r>
              <a:rPr lang="ru-RU" b="1">
                <a:solidFill>
                  <a:srgbClr val="E55427"/>
                </a:solidFill>
              </a:rPr>
              <a:t>Департамент животноводства и племенного дела</a:t>
            </a:r>
          </a:p>
        </p:txBody>
      </p:sp>
    </p:spTree>
    <p:extLst>
      <p:ext uri="{BB962C8B-B14F-4D97-AF65-F5344CB8AC3E}">
        <p14:creationId xmlns:p14="http://schemas.microsoft.com/office/powerpoint/2010/main" val="13750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57158" y="214290"/>
            <a:ext cx="8569325" cy="936103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ТЕХНИЧЕСКИЕ ТРЕБОВАНИЯ ЗАЩИЩЕННОЙ 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ПОЛИГРАФИЧЕСКОЙ ПРОДУКЦИИ (ЗПП) УРОВНЯ «Б»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9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1" y="6265949"/>
            <a:ext cx="395732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 bwMode="auto">
          <a:xfrm>
            <a:off x="214282" y="6072206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11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2571744"/>
            <a:ext cx="9144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изготовление на бумаге массой 70 - 120 г/кв.м, содержащей не менее 25% хлопкового или льняного волокна, с эксклюзивным водяным знаком, обеспечивающей его надежный визуальный контроль;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бумага не должна иметь свечения (видимой люминесценции) под действием ультрафиолетового излучения, должна содержать не менее двух видов волокон, контролируемых в видимой или иных областях спектра;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на каждый экземпляр ЗПП должна быть нанесена идентификационная нумерация (серия и номер; номер), которая позволяет учитывать каждый экземпляр ЗПП;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на каждом бланке изготовленной ЗПП должны быть указаны наименование изготовителя (полное или сокращенное),  местонахождение изготовителя (город), год изготовления продукции, обозначение уровня защищенности.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42467" y="1214422"/>
            <a:ext cx="9186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Приказ Минфина России от 7 февраля 2003 г. № 14н </a:t>
            </a:r>
            <a:r>
              <a:rPr lang="ru-RU" dirty="0" smtClean="0"/>
              <a:t>«О реализации постановления </a:t>
            </a:r>
          </a:p>
          <a:p>
            <a:pPr algn="ctr"/>
            <a:r>
              <a:rPr lang="ru-RU" dirty="0" smtClean="0"/>
              <a:t>Правительства Российской Федерации от 11 ноября 2002 года N 817» </a:t>
            </a:r>
          </a:p>
          <a:p>
            <a:pPr algn="ctr"/>
            <a:r>
              <a:rPr lang="ru-RU" b="1" u="sng" dirty="0" smtClean="0"/>
              <a:t>ГОСТ  Р 54109-2010 </a:t>
            </a:r>
            <a:r>
              <a:rPr lang="ru-RU" dirty="0" smtClean="0"/>
              <a:t>«Защитные технологии. Продукция полиграфическая защищенная. Общие технические требования»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214546" y="2500306"/>
            <a:ext cx="4643470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AutoShape 3"/>
          <p:cNvSpPr>
            <a:spLocks noChangeArrowheads="1"/>
          </p:cNvSpPr>
          <p:nvPr/>
        </p:nvSpPr>
        <p:spPr bwMode="auto">
          <a:xfrm>
            <a:off x="250825" y="1773238"/>
            <a:ext cx="8785225" cy="865187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"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47675" y="4652963"/>
            <a:ext cx="117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3635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68527"/>
              </p:ext>
            </p:extLst>
          </p:nvPr>
        </p:nvGraphicFramePr>
        <p:xfrm>
          <a:off x="250825" y="3214686"/>
          <a:ext cx="8713788" cy="3277682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1417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Ласточкина Ольга Викторовна – советник отдела племенных ресурсов</a:t>
                      </a:r>
                      <a:endParaRPr kumimoji="0" lang="en-US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Департамента животноводства и племенного дела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тел. 8 (499) 975-57-93; </a:t>
                      </a:r>
                      <a:r>
                        <a:rPr kumimoji="0" lang="en-US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e-mail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: </a:t>
                      </a:r>
                      <a:r>
                        <a:rPr kumimoji="0" lang="en-US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  <a:hlinkClick r:id="rId2"/>
                        </a:rPr>
                        <a:t>o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  <a:hlinkClick r:id="rId2"/>
                        </a:rPr>
                        <a:t>.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  <a:hlinkClick r:id="rId2"/>
                        </a:rPr>
                        <a:t>la</a:t>
                      </a:r>
                      <a:r>
                        <a:rPr kumimoji="0" lang="en-US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  <a:hlinkClick r:id="rId2"/>
                        </a:rPr>
                        <a:t>stochkina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  <a:hlinkClick r:id="rId2"/>
                        </a:rPr>
                        <a:t>@mcx.ru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7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84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39700" y="6324600"/>
            <a:ext cx="8824913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74" y="6391296"/>
            <a:ext cx="413388" cy="4327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9227" name="Text Box 116"/>
          <p:cNvSpPr txBox="1">
            <a:spLocks noChangeArrowheads="1"/>
          </p:cNvSpPr>
          <p:nvPr/>
        </p:nvSpPr>
        <p:spPr bwMode="auto">
          <a:xfrm>
            <a:off x="468313" y="6437313"/>
            <a:ext cx="8135937" cy="3048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rgbClr val="EC5602"/>
                </a:solidFill>
              </a:rPr>
              <a:t>МИНИСТЕРСТВО СЕЛЬСКОГО ХОЗЯЙСТВА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2210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1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9793" y="116632"/>
            <a:ext cx="8766401" cy="883476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ФЕДЕРАЛЬНЫЙ ЗАКОН ОТ 3 АВГУСТА 1995 ГОДА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123-ФЗ «О ПЛЕМЕННОМ ЖИВОТНОВОДСТВЕ»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214313" y="6093296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9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21442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Статья 12. Государственная племенная служба</a:t>
            </a:r>
          </a:p>
          <a:p>
            <a:pPr fontAlgn="base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Федеральные органы исполнительной власти и органы исполнительной власти субъектов Российской Федерации</a:t>
            </a:r>
            <a:r>
              <a:rPr lang="ru-RU" dirty="0" smtClean="0"/>
              <a:t>, непосредственно осуществляющие управление в области племенного животноводства, образуют единую систему органов исполнительной власти (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государственную племенную службу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78605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Статья 15_2. Передача осуществления полномочий федеральных органов исполнительной власти в области племенного животноводства органам исполнительной власти субъектов Российской Федерации</a:t>
            </a:r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Полномочия федеральных органов исполнительной власти в области племенного животноводства, предусмотренные настоящим Федеральным законом, могут передаваться для осуществления органам исполнительной власти субъектов Российской Федерации постановлениями Правительства Российской Федерации в порядке, установленном </a:t>
            </a:r>
            <a:r>
              <a:rPr lang="ru-RU" dirty="0" smtClean="0">
                <a:hlinkClick r:id="rId4"/>
              </a:rPr>
              <a:t>Федеральным законом от 6 октября 1999 года N 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34262" y="116632"/>
            <a:ext cx="8569325" cy="792088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ЗАКОНОПРОЕКТ «О ВНЕСЕНИИ ИЗМЕНЕНИЙ 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 ФЗ «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ПЛЕМЕННОМ ЖИВОТНОВОДСТВЕ»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214313" y="6093296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9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28736"/>
            <a:ext cx="914400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Статья 15.  </a:t>
            </a:r>
            <a:r>
              <a:rPr lang="ru-RU" b="1" dirty="0" smtClean="0">
                <a:cs typeface="Times New Roman" pitchFamily="18" charset="0"/>
              </a:rPr>
              <a:t>Полномочия органов государственной власти субъекта Российской Федерации в области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племенного животноводства</a:t>
            </a:r>
          </a:p>
          <a:p>
            <a:endParaRPr lang="ru-RU" b="1" dirty="0" smtClean="0"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tabLst>
                <a:tab pos="533400" algn="l"/>
              </a:tabLs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К полномочиям органов государственной власти субъекта Российской Федерации в области племенного животноводства относятся:</a:t>
            </a: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533400" algn="l"/>
              </a:tabLst>
            </a:pPr>
            <a:r>
              <a:rPr lang="ru-RU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организация сбора и обработки информации о субъектах племенного животноводства на территории субъекта Российской Федерации; </a:t>
            </a: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533400" algn="l"/>
              </a:tabLs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присвоение статуса субъекта племенного животноводства и ведение государственного реестра субъектов племенного животноводства;</a:t>
            </a: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533400" algn="l"/>
              </a:tabLs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регистрация племенных животных (племенных стад) и ведение государственного реестра  племенных животных, разводимых на территории субъекта Российской Федерации; </a:t>
            </a: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533400" algn="l"/>
              </a:tabLst>
            </a:pPr>
            <a:r>
              <a:rPr lang="ru-RU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организация проведения оценки племенных животных-производителей;</a:t>
            </a:r>
          </a:p>
          <a:p>
            <a:pPr lvl="0" indent="3429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533400" algn="l"/>
              </a:tabLst>
            </a:pPr>
            <a:r>
              <a:rPr lang="ru-RU" u="sng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выдача племенных свидетельств на племенных животных (племенные стада).</a:t>
            </a:r>
            <a:endParaRPr lang="ru-RU" u="sng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2"/>
          <p:cNvSpPr txBox="1">
            <a:spLocks/>
          </p:cNvSpPr>
          <p:nvPr/>
        </p:nvSpPr>
        <p:spPr>
          <a:xfrm>
            <a:off x="6062464" y="1483374"/>
            <a:ext cx="2088232" cy="4836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Селекционный центр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(ассоциация)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062464" y="2134368"/>
            <a:ext cx="2088232" cy="4836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Организации по учету/контролю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062464" y="2842997"/>
            <a:ext cx="2088232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Организация по трансплантации эмбрионов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6050454" y="3645024"/>
            <a:ext cx="2088232" cy="8422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Организация по искусственному осеменению с/х животных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050454" y="4715019"/>
            <a:ext cx="2133391" cy="927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300" i="1" dirty="0" smtClean="0">
                <a:solidFill>
                  <a:srgbClr val="000000"/>
                </a:solidFill>
              </a:rPr>
              <a:t>Племенное предприятие по хранению и реализации семени животных-производителей</a:t>
            </a: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378807" y="188640"/>
            <a:ext cx="8569325" cy="936103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РЕГИОНАЛЬНОЙ СИСТЕМЫ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УПРАВЛЕНИЯ ПЛЕМЕННЫМ ЖИВОТНОВОДСТВОМ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3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23" name="Прямая соединительная линия 22"/>
          <p:cNvCxnSpPr/>
          <p:nvPr/>
        </p:nvCxnSpPr>
        <p:spPr bwMode="auto">
          <a:xfrm>
            <a:off x="214313" y="6093296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24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4913" y="1461810"/>
            <a:ext cx="392672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Орган государственной власти  субъекта Российской </a:t>
            </a:r>
            <a:r>
              <a:rPr lang="ru-RU" b="1" dirty="0" smtClean="0">
                <a:solidFill>
                  <a:schemeClr val="tx1"/>
                </a:solidFill>
              </a:rPr>
              <a:t>Федерации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Выноска со стрелкой вверх 38"/>
          <p:cNvSpPr/>
          <p:nvPr/>
        </p:nvSpPr>
        <p:spPr>
          <a:xfrm>
            <a:off x="894478" y="4487269"/>
            <a:ext cx="4032448" cy="115547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Племенные организации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(ПЗ, ПР, ГФ, СГЦ и т.д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Выноска со стрелкой вверх 39"/>
          <p:cNvSpPr/>
          <p:nvPr/>
        </p:nvSpPr>
        <p:spPr>
          <a:xfrm>
            <a:off x="874912" y="2553498"/>
            <a:ext cx="4032448" cy="158584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>
                <a:solidFill>
                  <a:schemeClr val="bg1"/>
                </a:solidFill>
              </a:rPr>
              <a:t>Региональный информационно-селекционный центр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>
                <a:solidFill>
                  <a:schemeClr val="bg1"/>
                </a:solidFill>
              </a:rPr>
              <a:t>(РИСЦ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1" name="Выноска со стрелкой влево 40"/>
          <p:cNvSpPr/>
          <p:nvPr/>
        </p:nvSpPr>
        <p:spPr>
          <a:xfrm>
            <a:off x="5148064" y="1483374"/>
            <a:ext cx="914400" cy="416948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4282" y="214290"/>
            <a:ext cx="8715436" cy="1054469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МИНИСТЕРСТВА СЕЛЬСКОГО ХОЗЯЙСТВА РОССИИ 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17 НОЯБРЯ 2011 ГОДА № 431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4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 bwMode="auto">
          <a:xfrm>
            <a:off x="214282" y="6215082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11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41207109"/>
              </p:ext>
            </p:extLst>
          </p:nvPr>
        </p:nvGraphicFramePr>
        <p:xfrm>
          <a:off x="599667" y="1556792"/>
          <a:ext cx="341915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286248" y="1357298"/>
            <a:ext cx="4607049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научно-методического руководства и координации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селекционно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-племенной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 </a:t>
            </a:r>
            <a:endParaRPr lang="ru-RU" sz="1600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мечению и идентификации племенных животных; </a:t>
            </a:r>
          </a:p>
          <a:p>
            <a:pPr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племенных животных, племенных стад по всем видам сельскохозяйственных животных, разводимых на территории(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субъекта(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свода и анализа результатов испытаний продуктивности и оценки племенной ценности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животных;</a:t>
            </a:r>
          </a:p>
          <a:p>
            <a:pPr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системного анализа селекционно-генетических процессов в породах сельскохозяйственных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</a:p>
          <a:p>
            <a:pPr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подтверждение племенных свидетельств на племенных животных, племенную продукцию (материал)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9592" y="5291301"/>
            <a:ext cx="2732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47 регионов имеют РИСЦ</a:t>
            </a:r>
            <a:endParaRPr lang="ru-RU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73870" y="116633"/>
            <a:ext cx="8569325" cy="72008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ОРГАНИЗАЦИЙ ПО УЧЕТУ, КОНТРОЛЮ, ОЦЕНКЕ </a:t>
            </a:r>
          </a:p>
          <a:p>
            <a:pPr lvl="0" algn="ctr">
              <a:lnSpc>
                <a:spcPct val="115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УРОВНЯ ПРОДУКТИВНОСТИ И КАЧЕСТВА ПРОДУКЦИИ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5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 bwMode="auto">
          <a:xfrm>
            <a:off x="214282" y="6215082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11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898983"/>
              </p:ext>
            </p:extLst>
          </p:nvPr>
        </p:nvGraphicFramePr>
        <p:xfrm>
          <a:off x="160907" y="981031"/>
          <a:ext cx="885869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452"/>
                <a:gridCol w="2375514"/>
                <a:gridCol w="2718236"/>
                <a:gridCol w="2288496"/>
              </a:tblGrid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Лаборатория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молекулярно-генетической экспертизы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олочная лаборатория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Иммуногенетическая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лаборатория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лабораторий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641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45331"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Республики (2):  </a:t>
                      </a:r>
                      <a:r>
                        <a:rPr lang="ru-RU" sz="1200" dirty="0" smtClean="0"/>
                        <a:t>Башкортостан, </a:t>
                      </a:r>
                      <a:r>
                        <a:rPr lang="ru-RU" sz="1200" baseline="0" dirty="0" smtClean="0"/>
                        <a:t> Калмыкия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u="sng" baseline="0" dirty="0" smtClean="0"/>
                        <a:t>Края (1): </a:t>
                      </a:r>
                    </a:p>
                    <a:p>
                      <a:r>
                        <a:rPr lang="ru-RU" sz="1200" baseline="0" dirty="0" smtClean="0"/>
                        <a:t>Краснодарский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u="sng" baseline="0" dirty="0" smtClean="0"/>
                        <a:t>Области (9):</a:t>
                      </a:r>
                    </a:p>
                    <a:p>
                      <a:r>
                        <a:rPr lang="ru-RU" sz="1200" dirty="0" smtClean="0"/>
                        <a:t>Ленинградская, </a:t>
                      </a:r>
                      <a:r>
                        <a:rPr lang="ru-RU" sz="1200" baseline="0" dirty="0" smtClean="0"/>
                        <a:t>Московская, Новосибирская,</a:t>
                      </a:r>
                    </a:p>
                    <a:p>
                      <a:r>
                        <a:rPr lang="ru-RU" sz="1200" dirty="0" smtClean="0"/>
                        <a:t>Орловская, Ростовская,</a:t>
                      </a:r>
                    </a:p>
                    <a:p>
                      <a:r>
                        <a:rPr lang="ru-RU" sz="1200" baseline="0" dirty="0" smtClean="0"/>
                        <a:t>Рязанская, </a:t>
                      </a:r>
                    </a:p>
                    <a:p>
                      <a:r>
                        <a:rPr lang="ru-RU" sz="1200" baseline="0" dirty="0" smtClean="0"/>
                        <a:t>Свердловская,</a:t>
                      </a:r>
                    </a:p>
                    <a:p>
                      <a:r>
                        <a:rPr lang="ru-RU" sz="1200" baseline="0" dirty="0" smtClean="0"/>
                        <a:t>Тюменская,</a:t>
                      </a:r>
                    </a:p>
                    <a:p>
                      <a:r>
                        <a:rPr lang="ru-RU" sz="1200" baseline="0" dirty="0" smtClean="0"/>
                        <a:t>Ярославская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Республики </a:t>
                      </a:r>
                      <a:r>
                        <a:rPr lang="ru-RU" sz="1200" u="sng" dirty="0" smtClean="0"/>
                        <a:t>(8):</a:t>
                      </a:r>
                      <a:endParaRPr lang="ru-RU" sz="1200" u="sng" dirty="0" smtClean="0"/>
                    </a:p>
                    <a:p>
                      <a:r>
                        <a:rPr lang="ru-RU" sz="1200" baseline="0" dirty="0" smtClean="0"/>
                        <a:t>Башкортостан, Дагестан, </a:t>
                      </a:r>
                      <a:r>
                        <a:rPr lang="ru-RU" sz="1200" baseline="0" dirty="0" smtClean="0"/>
                        <a:t>Коми, Марий </a:t>
                      </a:r>
                      <a:r>
                        <a:rPr lang="ru-RU" sz="1200" baseline="0" dirty="0" smtClean="0"/>
                        <a:t>Эл, Саха (Якутия), Татарстан, Удмуртская, Чувашская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/>
                        <a:t>Края (5):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Алтайский, Хабаровский, Пермский, Краснодарский, Красноярский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baseline="0" dirty="0" smtClean="0"/>
                        <a:t>Области (18):</a:t>
                      </a:r>
                      <a:endParaRPr lang="ru-RU" sz="1200" u="sng" dirty="0" smtClean="0"/>
                    </a:p>
                    <a:p>
                      <a:r>
                        <a:rPr lang="ru-RU" sz="1200" dirty="0" smtClean="0"/>
                        <a:t>Архангельская, Вологодская, Воронежская, Ивановская, Иркутская, Калининградская, Калужская,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Кировская, Костромская, Курганская, Ленинградская, Московская, Омская, Рязанская, Свердловская,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Смоленская, Тамбовская,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Ярославская </a:t>
                      </a:r>
                    </a:p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Республики (9):</a:t>
                      </a:r>
                      <a:r>
                        <a:rPr lang="ru-RU" sz="1200" baseline="0" dirty="0" smtClean="0"/>
                        <a:t> Башкортостан, Дагестан, Карелия, Калмыкия, Марий Эл, Мордовия, </a:t>
                      </a:r>
                    </a:p>
                    <a:p>
                      <a:r>
                        <a:rPr lang="ru-RU" sz="1200" baseline="0" dirty="0" smtClean="0"/>
                        <a:t>Саха (Якутия), Татарстан, Удмуртская</a:t>
                      </a:r>
                    </a:p>
                    <a:p>
                      <a:endParaRPr lang="ru-RU" sz="1200" u="sng" dirty="0" smtClean="0"/>
                    </a:p>
                    <a:p>
                      <a:r>
                        <a:rPr lang="ru-RU" sz="1200" u="sng" dirty="0" smtClean="0"/>
                        <a:t>Края (5):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Забайкальский, Краснодарский, Красноярский, Ставропольский, Хабаровский </a:t>
                      </a:r>
                      <a:endParaRPr lang="ru-RU" sz="1200" dirty="0" smtClean="0"/>
                    </a:p>
                    <a:p>
                      <a:endParaRPr lang="ru-RU" sz="1200" u="sng" dirty="0" smtClean="0"/>
                    </a:p>
                    <a:p>
                      <a:r>
                        <a:rPr lang="ru-RU" sz="1200" u="sng" dirty="0" smtClean="0"/>
                        <a:t>Области (20):</a:t>
                      </a:r>
                    </a:p>
                    <a:p>
                      <a:r>
                        <a:rPr lang="ru-RU" sz="1200" baseline="0" dirty="0" smtClean="0"/>
                        <a:t>Амурская, </a:t>
                      </a:r>
                      <a:r>
                        <a:rPr lang="ru-RU" sz="1200" dirty="0" smtClean="0"/>
                        <a:t>Архангельская, </a:t>
                      </a:r>
                      <a:r>
                        <a:rPr lang="ru-RU" sz="1200" baseline="0" dirty="0" smtClean="0"/>
                        <a:t>Волгоградская, </a:t>
                      </a:r>
                      <a:r>
                        <a:rPr lang="ru-RU" sz="1200" dirty="0" smtClean="0"/>
                        <a:t>Вологодская, </a:t>
                      </a:r>
                      <a:r>
                        <a:rPr lang="ru-RU" sz="1200" baseline="0" dirty="0" smtClean="0"/>
                        <a:t>Ивановская, Иркутская, 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baseline="0" dirty="0" smtClean="0"/>
                        <a:t>Костромская, Кировская,  </a:t>
                      </a:r>
                      <a:r>
                        <a:rPr lang="ru-RU" sz="1200" dirty="0" smtClean="0"/>
                        <a:t>Ленинградская</a:t>
                      </a:r>
                      <a:r>
                        <a:rPr lang="ru-RU" sz="1200" baseline="0" dirty="0" smtClean="0"/>
                        <a:t>, Московская, Нижегородская, Новосибирская, Омская, Оренбургская, Рязанская, Самарская, Свердловская, Смоленская, Тюменская, Ярославская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Республики (</a:t>
                      </a:r>
                      <a:r>
                        <a:rPr lang="ru-RU" sz="1200" u="sng" dirty="0" smtClean="0"/>
                        <a:t>11):</a:t>
                      </a:r>
                      <a:endParaRPr lang="ru-RU" sz="1200" u="sng" dirty="0" smtClean="0"/>
                    </a:p>
                    <a:p>
                      <a:r>
                        <a:rPr lang="ru-RU" sz="1200" dirty="0" smtClean="0"/>
                        <a:t>Адыгея, Алтай, Бурятия,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Ингушетия, </a:t>
                      </a:r>
                      <a:r>
                        <a:rPr lang="ru-RU" sz="1200" dirty="0" smtClean="0"/>
                        <a:t>Кабардино-Балкарская</a:t>
                      </a:r>
                      <a:r>
                        <a:rPr lang="ru-RU" sz="1200" dirty="0" smtClean="0"/>
                        <a:t>, Карачаево-Черкесская, Крым, Северная Осетия –Алания, Тыва, Хакасия,</a:t>
                      </a:r>
                      <a:r>
                        <a:rPr lang="ru-RU" sz="1200" baseline="0" dirty="0" smtClean="0"/>
                        <a:t> Чеченская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1200" u="sng" dirty="0" smtClean="0"/>
                        <a:t>Края(2):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Камчатский, Приморский</a:t>
                      </a:r>
                      <a:endParaRPr lang="ru-RU" sz="1200" dirty="0" smtClean="0"/>
                    </a:p>
                    <a:p>
                      <a:endParaRPr lang="ru-RU" sz="800" u="sng" dirty="0" smtClean="0"/>
                    </a:p>
                    <a:p>
                      <a:r>
                        <a:rPr lang="ru-RU" sz="1200" u="sng" dirty="0" smtClean="0"/>
                        <a:t>Области (17): </a:t>
                      </a:r>
                    </a:p>
                    <a:p>
                      <a:r>
                        <a:rPr lang="ru-RU" sz="1200" dirty="0" smtClean="0"/>
                        <a:t>Астраханская, Белгородская, Брянская, Владимирская, Мурманская, Липецкая, Кемеровская, Курская, Новгородская, Пензенская, Псковская, Саратовская, Тверская,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Томская,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Тульская</a:t>
                      </a:r>
                      <a:r>
                        <a:rPr lang="ru-RU" sz="1200" dirty="0" smtClean="0"/>
                        <a:t>, Ульяновская, </a:t>
                      </a:r>
                      <a:r>
                        <a:rPr lang="ru-RU" sz="1200" baseline="0" dirty="0" smtClean="0"/>
                        <a:t>Челябинская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8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 3"/>
          <p:cNvSpPr/>
          <p:nvPr/>
        </p:nvSpPr>
        <p:spPr>
          <a:xfrm rot="10443011">
            <a:off x="2405584" y="3187206"/>
            <a:ext cx="3665314" cy="1162801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 3"/>
          <p:cNvSpPr/>
          <p:nvPr/>
        </p:nvSpPr>
        <p:spPr>
          <a:xfrm rot="9512039">
            <a:off x="5968588" y="3797729"/>
            <a:ext cx="2286016" cy="1428759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00803" y="214290"/>
            <a:ext cx="8728915" cy="1000132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ОТЧУЖДЕНИЕ ИЛИ ИНОЙ ПЕРЕХОД ПРАВ СОБСТВЕННОСТИ 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ПЛЕМЕННУЮ ПРОДУКЦИЮ (МАТЕРИАЛ)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6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 bwMode="auto">
          <a:xfrm>
            <a:off x="214282" y="6215082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11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26" name="Picture 2" descr="E:\Совещание 04.10.2016 ВНИИплем\Картинки\продаж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714620"/>
            <a:ext cx="1500198" cy="1099046"/>
          </a:xfrm>
          <a:prstGeom prst="rect">
            <a:avLst/>
          </a:prstGeom>
          <a:noFill/>
        </p:spPr>
      </p:pic>
      <p:pic>
        <p:nvPicPr>
          <p:cNvPr id="1028" name="Picture 4" descr="http://elitka.kg/images/flat/5646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643050"/>
            <a:ext cx="2428852" cy="169614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323915" y="1357298"/>
            <a:ext cx="389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Орган исполнительной власти в АПК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субъекта Российской Федерации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32" name="Picture 8" descr="http://www.rkamen.pnzreg.ru/files/kamenka_pnzreg_ru/economic/2014/03/m_imty_eyp_utqu_lac_npic_mgyjz_lao9_cp_jz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357694"/>
            <a:ext cx="1644594" cy="157163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071802" y="5643578"/>
            <a:ext cx="346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Региональный информационно-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селекционный центр</a:t>
            </a:r>
            <a:endParaRPr lang="ru-RU" b="1" dirty="0">
              <a:solidFill>
                <a:schemeClr val="tx2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0" y="1357298"/>
            <a:ext cx="2571768" cy="1285884"/>
            <a:chOff x="500034" y="1252021"/>
            <a:chExt cx="2571800" cy="1534037"/>
          </a:xfrm>
        </p:grpSpPr>
        <p:pic>
          <p:nvPicPr>
            <p:cNvPr id="1034" name="Picture 10" descr="http://newtimes.ru/upload/medialibrary/af9/FA-490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14792" y="1475014"/>
              <a:ext cx="1656939" cy="1014451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>
              <a:off x="500034" y="1252021"/>
              <a:ext cx="2571800" cy="1534037"/>
            </a:xfrm>
            <a:prstGeom prst="wedgeEllipseCallout">
              <a:avLst>
                <a:gd name="adj1" fmla="val 17283"/>
                <a:gd name="adj2" fmla="val 75148"/>
              </a:avLst>
            </a:prstGeom>
            <a:noFill/>
            <a:ln w="3175" cap="rnd">
              <a:prstDash val="sysDot"/>
            </a:ln>
            <a:effectLst>
              <a:outerShdw blurRad="647700" dist="38100" dir="168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 3"/>
          <p:cNvSpPr/>
          <p:nvPr/>
        </p:nvSpPr>
        <p:spPr>
          <a:xfrm rot="20479999">
            <a:off x="5312024" y="3542940"/>
            <a:ext cx="2286016" cy="1428759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4286248" y="3571876"/>
            <a:ext cx="2643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600"/>
              </a:spcAft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Выдача племенного свидетельства</a:t>
            </a:r>
          </a:p>
        </p:txBody>
      </p:sp>
      <p:grpSp>
        <p:nvGrpSpPr>
          <p:cNvPr id="3" name="Группа 28"/>
          <p:cNvGrpSpPr/>
          <p:nvPr/>
        </p:nvGrpSpPr>
        <p:grpSpPr>
          <a:xfrm>
            <a:off x="2500298" y="1571612"/>
            <a:ext cx="3548066" cy="1428760"/>
            <a:chOff x="2500298" y="1571612"/>
            <a:chExt cx="3548066" cy="1428760"/>
          </a:xfrm>
        </p:grpSpPr>
        <p:graphicFrame>
          <p:nvGraphicFramePr>
            <p:cNvPr id="19" name="Схема 18"/>
            <p:cNvGraphicFramePr/>
            <p:nvPr/>
          </p:nvGraphicFramePr>
          <p:xfrm>
            <a:off x="2500298" y="1571612"/>
            <a:ext cx="3548066" cy="14287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4572000" y="178592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33"/>
          <p:cNvGrpSpPr/>
          <p:nvPr/>
        </p:nvGrpSpPr>
        <p:grpSpPr>
          <a:xfrm>
            <a:off x="3857620" y="3929066"/>
            <a:ext cx="483409" cy="462915"/>
            <a:chOff x="4357685" y="3197542"/>
            <a:chExt cx="483409" cy="462915"/>
          </a:xfrm>
        </p:grpSpPr>
        <p:sp>
          <p:nvSpPr>
            <p:cNvPr id="35" name="Овал 34"/>
            <p:cNvSpPr/>
            <p:nvPr/>
          </p:nvSpPr>
          <p:spPr>
            <a:xfrm>
              <a:off x="4357685" y="3197542"/>
              <a:ext cx="483409" cy="4629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4429124" y="321468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6653194" y="4795846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600"/>
              </a:spcAft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Формирование и подтверждение племенных свидетельств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4572008"/>
            <a:ext cx="2357454" cy="1271590"/>
          </a:xfrm>
          <a:prstGeom prst="rect">
            <a:avLst/>
          </a:prstGeom>
          <a:noFill/>
          <a:effectLst>
            <a:outerShdw blurRad="406400" dist="12700" dir="186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57158" y="4643446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Министерство сельского хозяйства </a:t>
            </a:r>
          </a:p>
          <a:p>
            <a:pPr algn="ctr"/>
            <a:r>
              <a:rPr lang="ru-RU" sz="1000" dirty="0" smtClean="0"/>
              <a:t>Российской Федерации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1000" b="1" dirty="0" smtClean="0"/>
              <a:t>ПЛЕМЕННОЕ СВИДЕТЕЛЬСТВО</a:t>
            </a:r>
          </a:p>
          <a:p>
            <a:pPr algn="ctr"/>
            <a:endParaRPr lang="ru-RU" sz="1000" b="1" dirty="0" smtClean="0"/>
          </a:p>
          <a:p>
            <a:r>
              <a:rPr lang="ru-RU" sz="1000" b="1" dirty="0" smtClean="0"/>
              <a:t>Серия ПС 77                           № 1234567</a:t>
            </a:r>
          </a:p>
          <a:p>
            <a:pPr algn="ctr"/>
            <a:endParaRPr lang="ru-RU" sz="1000" dirty="0" smtClean="0"/>
          </a:p>
          <a:p>
            <a:pPr algn="ctr"/>
            <a:endParaRPr lang="ru-RU" sz="1000" dirty="0"/>
          </a:p>
        </p:txBody>
      </p:sp>
      <p:grpSp>
        <p:nvGrpSpPr>
          <p:cNvPr id="5" name="Группа 43"/>
          <p:cNvGrpSpPr/>
          <p:nvPr/>
        </p:nvGrpSpPr>
        <p:grpSpPr>
          <a:xfrm>
            <a:off x="6429388" y="4429132"/>
            <a:ext cx="483409" cy="462915"/>
            <a:chOff x="4357685" y="3197542"/>
            <a:chExt cx="483409" cy="462915"/>
          </a:xfrm>
        </p:grpSpPr>
        <p:sp>
          <p:nvSpPr>
            <p:cNvPr id="45" name="Овал 44"/>
            <p:cNvSpPr/>
            <p:nvPr/>
          </p:nvSpPr>
          <p:spPr>
            <a:xfrm>
              <a:off x="4357685" y="3197542"/>
              <a:ext cx="483409" cy="4629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4429124" y="321468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8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001056" cy="4801314"/>
          </a:xfrm>
          <a:prstGeom prst="rect">
            <a:avLst/>
          </a:prstGeom>
          <a:ln>
            <a:solidFill>
              <a:schemeClr val="accent1">
                <a:alpha val="79000"/>
              </a:schemeClr>
            </a:solidFill>
          </a:ln>
          <a:effectLst>
            <a:outerShdw blurRad="381000" dist="177800" dir="90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Министерство сельского хозяйства</a:t>
            </a:r>
          </a:p>
          <a:p>
            <a:pPr algn="ctr"/>
            <a:r>
              <a:rPr lang="ru-RU" b="1" dirty="0" smtClean="0"/>
              <a:t>Российской Федерации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ПЛЕМЕННОЕ СВИДЕТЕЛЬСТВО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 крупный рогатый скот</a:t>
            </a:r>
          </a:p>
          <a:p>
            <a:pPr algn="ctr"/>
            <a:r>
              <a:rPr lang="ru-RU" dirty="0" smtClean="0"/>
              <a:t>молочного направления продуктивности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Серия ПС </a:t>
            </a:r>
            <a:r>
              <a:rPr lang="ru-RU" b="1" u="sng" dirty="0" err="1" smtClean="0"/>
              <a:t>хх</a:t>
            </a:r>
            <a:r>
              <a:rPr lang="ru-RU" b="1" dirty="0" smtClean="0"/>
              <a:t>                                                                                    № _______________</a:t>
            </a:r>
          </a:p>
          <a:p>
            <a:r>
              <a:rPr lang="ru-RU" b="1" dirty="0" smtClean="0"/>
              <a:t>(код региона)                                                                          (регистрационный номер)</a:t>
            </a:r>
          </a:p>
          <a:p>
            <a:endParaRPr lang="ru-RU" b="1" dirty="0" smtClean="0"/>
          </a:p>
          <a:p>
            <a:r>
              <a:rPr lang="ru-RU" b="1" dirty="0" smtClean="0"/>
              <a:t>                          </a:t>
            </a:r>
          </a:p>
          <a:p>
            <a:pPr algn="ctr"/>
            <a:r>
              <a:rPr lang="ru-RU" b="1" dirty="0" smtClean="0"/>
              <a:t> Региональный информационно-селекционный центр</a:t>
            </a:r>
          </a:p>
          <a:p>
            <a:pPr algn="ctr"/>
            <a:r>
              <a:rPr lang="ru-RU" dirty="0" smtClean="0"/>
              <a:t>Свидетельство о регистрации в государственном племенном регистре № </a:t>
            </a:r>
            <a:r>
              <a:rPr lang="ru-RU" u="sng" dirty="0" err="1" smtClean="0"/>
              <a:t>ххххх</a:t>
            </a:r>
            <a:r>
              <a:rPr lang="ru-RU" u="sng" dirty="0" smtClean="0"/>
              <a:t> </a:t>
            </a:r>
            <a:r>
              <a:rPr lang="ru-RU" dirty="0" smtClean="0"/>
              <a:t>приказ Минсельхоза России № </a:t>
            </a:r>
            <a:r>
              <a:rPr lang="ru-RU" u="sng" dirty="0" err="1" smtClean="0"/>
              <a:t>ххх</a:t>
            </a:r>
            <a:r>
              <a:rPr lang="ru-RU" u="sng" dirty="0" smtClean="0"/>
              <a:t> </a:t>
            </a:r>
            <a:r>
              <a:rPr lang="ru-RU" dirty="0" smtClean="0"/>
              <a:t>от </a:t>
            </a:r>
            <a:r>
              <a:rPr lang="ru-RU" u="sng" dirty="0" err="1" smtClean="0"/>
              <a:t>ххххххххх</a:t>
            </a:r>
            <a:endParaRPr lang="ru-RU" u="sng" dirty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7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 bwMode="auto">
          <a:xfrm>
            <a:off x="214282" y="6215082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7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00803" y="214290"/>
            <a:ext cx="8728915" cy="571504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ШАБЛОН ЗАПОЛНЕНИЯ ПЛЕМЕННОГО СВИДЕТЕЛЬСТВА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Выноска со стрелкой вниз 17"/>
          <p:cNvSpPr/>
          <p:nvPr/>
        </p:nvSpPr>
        <p:spPr>
          <a:xfrm>
            <a:off x="4357686" y="4429132"/>
            <a:ext cx="4429156" cy="1214446"/>
          </a:xfrm>
          <a:prstGeom prst="downArrowCallout">
            <a:avLst/>
          </a:prstGeom>
          <a:solidFill>
            <a:srgbClr val="FFF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214282" y="4429132"/>
            <a:ext cx="3929122" cy="1214446"/>
          </a:xfrm>
          <a:prstGeom prst="downArrowCallout">
            <a:avLst/>
          </a:prstGeom>
          <a:solidFill>
            <a:srgbClr val="FFFF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4521533"/>
          <a:ext cx="9144000" cy="1143008"/>
        </p:xfrm>
        <a:graphic>
          <a:graphicData uri="http://schemas.openxmlformats.org/drawingml/2006/table">
            <a:tbl>
              <a:tblPr/>
              <a:tblGrid>
                <a:gridCol w="4571538"/>
                <a:gridCol w="4572462"/>
              </a:tblGrid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Кем выдано: ______________________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Адрес: ___________________________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Руководитель: ________/___________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Подпись/расшифровка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подписи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                         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94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68" marR="664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Кому выдано: _______________________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Адрес: _____________________________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Дата выдачи свидетельства: _________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                     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68" marR="664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242424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242424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1071547"/>
          <a:ext cx="8072496" cy="3082600"/>
        </p:xfrm>
        <a:graphic>
          <a:graphicData uri="http://schemas.openxmlformats.org/drawingml/2006/table">
            <a:tbl>
              <a:tblPr/>
              <a:tblGrid>
                <a:gridCol w="1904774"/>
                <a:gridCol w="1260003"/>
                <a:gridCol w="1186149"/>
                <a:gridCol w="1114222"/>
                <a:gridCol w="1303674"/>
                <a:gridCol w="1303674"/>
              </a:tblGrid>
              <a:tr h="68186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Половозрастная группа: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Кличка, технологический номер: Идентификационный номер: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Марка и номер в Государственной книге племенных животных: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Дата рождения: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Порода: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Породность: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Кровность, %: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Линия: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Ветвь: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Страна происхождения: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Место рождения: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Способ получения: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Живая масса: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Группа крови: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бонитировке (баллов):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Экстерьер: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комплексу признаков: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Комплексный класс: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ООО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Марка и номер в Государственной книге племенных животных: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Дата рождения: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Порода, породность: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Кровность: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Способ получения: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Оценка по бонитировке (баллов):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экстерьер: оценка по комплексу признаков: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Результаты оценки по качеству потомства: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 том числе экстерьер и тип телосложения дочерей: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Порода, породность: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Племенная ценность: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МОО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ОМО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Порода, породность: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Экстерьер: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Продуктивность: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Наивысшая лактация: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Пожизненная продуктивность за ____ лактацию _______ кг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ММО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Племенная ценность: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Марка и N в ГКПЖ: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Дата рождения: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Порода, породность: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Кровность: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Способ получения: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Линия/ветвь: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Оценка по бонитировке (баллов):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экстерьер: оценка по комплексу признаков: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Продуктивность за 305 дней или укороченную законченную лактацию: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Номер лактации Количество дней Удой, кг Жир, %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Белок, % Жир, кг Белок, кг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Наивысшая лактация: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Пожизненная продуктивность за ___ лактацию _______ кг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ОМ Идентификационный номер: Порода, породность: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Масть: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 Племенная ценность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ООМ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2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Продуктивность за 305 дней или укороченную законченную лактацию: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Номер лактации 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Количество дней 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Удой, кг ____________________________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Жир, % _____________________________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Белок, % ____________________________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Жир, кг _____________________________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Белок, кг ___________________________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МОМ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ОММ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Кличка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 Порода, породность: Масть: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Генетическая аттестация: Экстерьер: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Продуктивность: Наивысшая лактация: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Пожизненная продуктивность за ____ лактацию ______ кг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Наивысшая лактация: _________________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МММ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Идентификационный номер: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Пожизненная продуктивность за ____ лактацию ______ кг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" marR="5663" marT="3049" marB="30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96776" y="6315660"/>
            <a:ext cx="323850" cy="33337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</a:rPr>
              <a:t>8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40" y="6265949"/>
            <a:ext cx="406135" cy="432799"/>
          </a:xfrm>
          <a:prstGeom prst="rect">
            <a:avLst/>
          </a:prstGeom>
          <a:gradFill>
            <a:gsLst>
              <a:gs pos="0">
                <a:srgbClr val="BBE0E3">
                  <a:tint val="66000"/>
                  <a:satMod val="160000"/>
                  <a:alpha val="2000"/>
                </a:srgbClr>
              </a:gs>
              <a:gs pos="50000">
                <a:srgbClr val="BBE0E3">
                  <a:tint val="44500"/>
                  <a:satMod val="160000"/>
                  <a:alpha val="0"/>
                </a:srgbClr>
              </a:gs>
              <a:gs pos="100000">
                <a:srgbClr val="BBE0E3">
                  <a:tint val="23500"/>
                  <a:satMod val="160000"/>
                  <a:alpha val="0"/>
                </a:srgbClr>
              </a:gs>
            </a:gsLst>
            <a:lin ang="5400000" scaled="0"/>
          </a:gradFill>
          <a:ln w="9525">
            <a:gradFill>
              <a:gsLst>
                <a:gs pos="0">
                  <a:srgbClr val="BBE0E3">
                    <a:tint val="66000"/>
                    <a:satMod val="160000"/>
                    <a:alpha val="2000"/>
                  </a:srgbClr>
                </a:gs>
                <a:gs pos="50000">
                  <a:srgbClr val="BBE0E3">
                    <a:tint val="44500"/>
                    <a:satMod val="160000"/>
                    <a:alpha val="0"/>
                  </a:srgbClr>
                </a:gs>
                <a:gs pos="100000">
                  <a:srgbClr val="BBE0E3">
                    <a:tint val="23500"/>
                    <a:satMod val="160000"/>
                    <a:alpha val="0"/>
                  </a:srgb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 bwMode="auto">
          <a:xfrm>
            <a:off x="214282" y="6215082"/>
            <a:ext cx="8751887" cy="22225"/>
          </a:xfrm>
          <a:prstGeom prst="line">
            <a:avLst/>
          </a:prstGeom>
          <a:noFill/>
          <a:ln w="9525" cap="flat" cmpd="sng" algn="ctr">
            <a:solidFill>
              <a:srgbClr val="EA3800"/>
            </a:solidFill>
            <a:prstDash val="solid"/>
          </a:ln>
          <a:effectLst/>
        </p:spPr>
      </p:cxnSp>
      <p:sp>
        <p:nvSpPr>
          <p:cNvPr id="13" name="Нижний колонтитул 1"/>
          <p:cNvSpPr txBox="1">
            <a:spLocks/>
          </p:cNvSpPr>
          <p:nvPr/>
        </p:nvSpPr>
        <p:spPr bwMode="auto">
          <a:xfrm>
            <a:off x="809625" y="6265949"/>
            <a:ext cx="75612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МИНИСТЕРСТВО СЕЛЬСКОГО ХОЗЯЙСТВА РОССИЙСКОЙ ФЕДЕРАЦИИ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00803" y="214290"/>
            <a:ext cx="8728915" cy="71438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ШАБЛОН ЗАПОЛНЕНИЯ ПЛЕМЕННОГО СВИДЕТЕЛЬСТВА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(ОБОРОТНАЯ СТОРОНА)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5643578"/>
            <a:ext cx="389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Орган исполнительной власти в АПК </a:t>
            </a:r>
          </a:p>
          <a:p>
            <a:pPr algn="ctr"/>
            <a:r>
              <a:rPr lang="ru-RU" b="1" dirty="0" smtClean="0"/>
              <a:t>субъекта Российской Федерации 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14271" y="5715016"/>
            <a:ext cx="364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Продавец </a:t>
            </a:r>
            <a:r>
              <a:rPr lang="ru-RU" b="1" dirty="0" smtClean="0"/>
              <a:t>племенной продукции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1416</Words>
  <Application>Microsoft Office PowerPoint</Application>
  <PresentationFormat>Экран (4:3)</PresentationFormat>
  <Paragraphs>294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Ласточкина Ольга Викторовна</dc:creator>
  <cp:lastModifiedBy>Ласточкина Ольга Викторовна</cp:lastModifiedBy>
  <cp:revision>119</cp:revision>
  <cp:lastPrinted>2016-10-03T09:16:49Z</cp:lastPrinted>
  <dcterms:created xsi:type="dcterms:W3CDTF">2015-08-12T07:09:32Z</dcterms:created>
  <dcterms:modified xsi:type="dcterms:W3CDTF">2016-10-03T10:59:06Z</dcterms:modified>
</cp:coreProperties>
</file>