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38" r:id="rId1"/>
  </p:sldMasterIdLst>
  <p:notesMasterIdLst>
    <p:notesMasterId r:id="rId16"/>
  </p:notesMasterIdLst>
  <p:sldIdLst>
    <p:sldId id="297" r:id="rId2"/>
    <p:sldId id="544" r:id="rId3"/>
    <p:sldId id="545" r:id="rId4"/>
    <p:sldId id="486" r:id="rId5"/>
    <p:sldId id="542" r:id="rId6"/>
    <p:sldId id="512" r:id="rId7"/>
    <p:sldId id="543" r:id="rId8"/>
    <p:sldId id="539" r:id="rId9"/>
    <p:sldId id="546" r:id="rId10"/>
    <p:sldId id="485" r:id="rId11"/>
    <p:sldId id="516" r:id="rId12"/>
    <p:sldId id="547" r:id="rId13"/>
    <p:sldId id="541" r:id="rId14"/>
    <p:sldId id="387" r:id="rId15"/>
  </p:sldIdLst>
  <p:sldSz cx="12192000" cy="6858000"/>
  <p:notesSz cx="6881813" cy="9661525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BE1FF"/>
    <a:srgbClr val="993366"/>
    <a:srgbClr val="7E003F"/>
    <a:srgbClr val="EDA8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42" autoAdjust="0"/>
    <p:restoredTop sz="87269" autoAdjust="0"/>
  </p:normalViewPr>
  <p:slideViewPr>
    <p:cSldViewPr snapToGrid="0">
      <p:cViewPr varScale="1">
        <p:scale>
          <a:sx n="110" d="100"/>
          <a:sy n="110" d="100"/>
        </p:scale>
        <p:origin x="612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&#1050;&#1085;&#1080;&#1075;&#1072;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Группы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коров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матерей быков по удою за 305 дней</a:t>
            </a:r>
          </a:p>
        </c:rich>
      </c:tx>
      <c:layout>
        <c:manualLayout>
          <c:xMode val="edge"/>
          <c:yMode val="edge"/>
          <c:x val="7.894032060879505E-2"/>
          <c:y val="2.643673832341119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2.7324068164635607E-2"/>
          <c:y val="0.26178748306544292"/>
          <c:w val="0.94749379300560399"/>
          <c:h val="0.58263808370170356"/>
        </c:manualLayout>
      </c:layout>
      <c:barChart>
        <c:barDir val="col"/>
        <c:grouping val="clustered"/>
        <c:varyColors val="0"/>
        <c:ser>
          <c:idx val="0"/>
          <c:order val="0"/>
          <c:tx>
            <c:v>2014 - 34 гол.</c:v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8BC2DB2B-D1BC-4E6F-90B7-D88D052A27A1}" type="CELLRANGE">
                      <a:rPr lang="ru-RU"/>
                      <a:pPr/>
                      <a:t>[ДИАПАЗОН ЯЧЕЕК]</a:t>
                    </a:fld>
                    <a:r>
                      <a:rPr lang="ru-RU" baseline="0"/>
                      <a:t>, </a:t>
                    </a:r>
                    <a:fld id="{F3F5FE4F-CC6C-45E1-91F5-9084FD1BB76B}" type="VALUE">
                      <a:rPr lang="ru-RU" baseline="0"/>
                      <a:pPr/>
                      <a:t>[ЗНАЧЕНИЕ]</a:t>
                    </a:fld>
                    <a:endParaRPr lang="ru-RU" baseline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0-03BD-41DB-B4A7-29D6C22A7E56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67C6C2D5-417B-4346-AD92-DD8DEEDAE294}" type="CELLRANGE">
                      <a:rPr lang="ru-RU"/>
                      <a:pPr/>
                      <a:t>[ДИАПАЗОН ЯЧЕЕК]</a:t>
                    </a:fld>
                    <a:r>
                      <a:rPr lang="ru-RU" baseline="0"/>
                      <a:t>, </a:t>
                    </a:r>
                    <a:fld id="{2BA8BD21-F3F7-4AA2-B9DD-F61A5C4375EC}" type="VALUE">
                      <a:rPr lang="ru-RU" baseline="0"/>
                      <a:pPr/>
                      <a:t>[ЗНАЧЕНИЕ]</a:t>
                    </a:fld>
                    <a:endParaRPr lang="ru-RU" baseline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1-03BD-41DB-B4A7-29D6C22A7E56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26BDA32D-A615-4CB9-85C9-30D066D79342}" type="CELLRANGE">
                      <a:rPr lang="ru-RU"/>
                      <a:pPr/>
                      <a:t>[ДИАПАЗОН ЯЧЕЕК]</a:t>
                    </a:fld>
                    <a:r>
                      <a:rPr lang="ru-RU" baseline="0"/>
                      <a:t>, </a:t>
                    </a:r>
                    <a:fld id="{E36581AA-539E-4769-841E-783D81D4CFE1}" type="VALUE">
                      <a:rPr lang="ru-RU" baseline="0"/>
                      <a:pPr/>
                      <a:t>[ЗНАЧЕНИЕ]</a:t>
                    </a:fld>
                    <a:endParaRPr lang="ru-RU" baseline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03BD-41DB-B4A7-29D6C22A7E56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CC273AA8-6543-4C00-8436-8F12B787AB18}" type="CELLRANGE">
                      <a:rPr lang="ru-RU"/>
                      <a:pPr/>
                      <a:t>[ДИАПАЗОН ЯЧЕЕК]</a:t>
                    </a:fld>
                    <a:r>
                      <a:rPr lang="ru-RU" baseline="0"/>
                      <a:t>, </a:t>
                    </a:r>
                    <a:fld id="{25D50FFC-0FEC-4999-B016-5D9BDB503C4F}" type="VALUE">
                      <a:rPr lang="ru-RU" baseline="0"/>
                      <a:pPr/>
                      <a:t>[ЗНАЧЕНИЕ]</a:t>
                    </a:fld>
                    <a:endParaRPr lang="ru-RU" baseline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3-03BD-41DB-B4A7-29D6C22A7E56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97878D4B-766F-453A-95AE-E268CCF5D334}" type="CELLRANGE">
                      <a:rPr lang="ru-RU"/>
                      <a:pPr/>
                      <a:t>[ДИАПАЗОН ЯЧЕЕК]</a:t>
                    </a:fld>
                    <a:r>
                      <a:rPr lang="ru-RU" baseline="0"/>
                      <a:t>, </a:t>
                    </a:r>
                    <a:fld id="{2AF42738-863E-4F24-805F-5C86B301DA43}" type="VALUE">
                      <a:rPr lang="ru-RU" baseline="0"/>
                      <a:pPr/>
                      <a:t>[ЗНАЧЕНИЕ]</a:t>
                    </a:fld>
                    <a:endParaRPr lang="ru-RU" baseline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03BD-41DB-B4A7-29D6C22A7E56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267BBB45-378D-4249-ADEC-A25F055F7464}" type="CELLRANGE">
                      <a:rPr lang="ru-RU"/>
                      <a:pPr/>
                      <a:t>[ДИАПАЗОН ЯЧЕЕК]</a:t>
                    </a:fld>
                    <a:r>
                      <a:rPr lang="ru-RU" baseline="0"/>
                      <a:t>, </a:t>
                    </a:r>
                    <a:fld id="{F8EE4799-1FD3-45C7-9FDE-B8A301262067}" type="VALUE">
                      <a:rPr lang="ru-RU" baseline="0"/>
                      <a:pPr/>
                      <a:t>[ЗНАЧЕНИЕ]</a:t>
                    </a:fld>
                    <a:endParaRPr lang="ru-RU" baseline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5-03BD-41DB-B4A7-29D6C22A7E5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4800000" spcFirstLastPara="1" vertOverflow="overflow" horzOverflow="overflow" vert="horz" wrap="none" lIns="38100" tIns="19050" rIns="38100" bIns="19050" anchor="b" anchorCtr="0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,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showDataLabelsRange val="1"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Лист1!$A$4:$A$9</c:f>
              <c:strCache>
                <c:ptCount val="6"/>
                <c:pt idx="0">
                  <c:v>7001-8000</c:v>
                </c:pt>
                <c:pt idx="1">
                  <c:v>8001-9000</c:v>
                </c:pt>
                <c:pt idx="2">
                  <c:v>9001-10000</c:v>
                </c:pt>
                <c:pt idx="3">
                  <c:v>10001-11000</c:v>
                </c:pt>
                <c:pt idx="4">
                  <c:v>11001-12000</c:v>
                </c:pt>
                <c:pt idx="5">
                  <c:v>12001 и более</c:v>
                </c:pt>
              </c:strCache>
            </c:strRef>
          </c:cat>
          <c:val>
            <c:numRef>
              <c:f>Лист1!$B$4:$B$9</c:f>
              <c:numCache>
                <c:formatCode>General</c:formatCode>
                <c:ptCount val="6"/>
                <c:pt idx="0">
                  <c:v>1</c:v>
                </c:pt>
                <c:pt idx="1">
                  <c:v>1</c:v>
                </c:pt>
                <c:pt idx="2">
                  <c:v>2</c:v>
                </c:pt>
                <c:pt idx="3">
                  <c:v>6</c:v>
                </c:pt>
                <c:pt idx="4">
                  <c:v>11</c:v>
                </c:pt>
                <c:pt idx="5">
                  <c:v>13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Лист1!$C$4:$C$9</c15:f>
                <c15:dlblRangeCache>
                  <c:ptCount val="6"/>
                  <c:pt idx="0">
                    <c:v>2,94%</c:v>
                  </c:pt>
                  <c:pt idx="1">
                    <c:v>2,94%</c:v>
                  </c:pt>
                  <c:pt idx="2">
                    <c:v>5,88%</c:v>
                  </c:pt>
                  <c:pt idx="3">
                    <c:v>17,65%</c:v>
                  </c:pt>
                  <c:pt idx="4">
                    <c:v>32,35%</c:v>
                  </c:pt>
                  <c:pt idx="5">
                    <c:v>38,24%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6-03BD-41DB-B4A7-29D6C22A7E56}"/>
            </c:ext>
          </c:extLst>
        </c:ser>
        <c:ser>
          <c:idx val="1"/>
          <c:order val="1"/>
          <c:tx>
            <c:v>2015 - 36 гол.</c:v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115EF00F-24FD-48EA-912D-51148355125B}" type="CELLRANGE">
                      <a:rPr lang="ru-RU"/>
                      <a:pPr/>
                      <a:t>[ДИАПАЗОН ЯЧЕЕК]</a:t>
                    </a:fld>
                    <a:r>
                      <a:rPr lang="ru-RU" baseline="0"/>
                      <a:t>, </a:t>
                    </a:r>
                    <a:fld id="{5C92C61A-E258-4A50-AEC1-F943A7A02A37}" type="VALUE">
                      <a:rPr lang="ru-RU" baseline="0"/>
                      <a:pPr/>
                      <a:t>[ЗНАЧЕНИЕ]</a:t>
                    </a:fld>
                    <a:endParaRPr lang="ru-RU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7-03BD-41DB-B4A7-29D6C22A7E56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03BD-41DB-B4A7-29D6C22A7E56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79BC20E7-1944-4562-8068-0793631BBDC1}" type="CELLRANGE">
                      <a:rPr lang="ru-RU"/>
                      <a:pPr/>
                      <a:t>[ДИАПАЗОН ЯЧЕЕК]</a:t>
                    </a:fld>
                    <a:r>
                      <a:rPr lang="ru-RU" baseline="0"/>
                      <a:t>, </a:t>
                    </a:r>
                    <a:fld id="{BB00292E-8944-494B-9467-437ADCF77AE4}" type="VALUE">
                      <a:rPr lang="ru-RU" baseline="0"/>
                      <a:pPr/>
                      <a:t>[ЗНАЧЕНИЕ]</a:t>
                    </a:fld>
                    <a:endParaRPr lang="ru-RU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9-03BD-41DB-B4A7-29D6C22A7E56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F99DD634-0FB1-4668-88B7-B01235EE861A}" type="CELLRANGE">
                      <a:rPr lang="ru-RU"/>
                      <a:pPr/>
                      <a:t>[ДИАПАЗОН ЯЧЕЕК]</a:t>
                    </a:fld>
                    <a:r>
                      <a:rPr lang="ru-RU" baseline="0"/>
                      <a:t>, </a:t>
                    </a:r>
                    <a:fld id="{0D6372BE-02CC-4DCC-8D0B-B9CC3E623623}" type="VALUE">
                      <a:rPr lang="ru-RU" baseline="0"/>
                      <a:pPr/>
                      <a:t>[ЗНАЧЕНИЕ]</a:t>
                    </a:fld>
                    <a:endParaRPr lang="ru-RU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A-03BD-41DB-B4A7-29D6C22A7E56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BBABD190-B841-4388-A16A-F9DB76E04EC8}" type="CELLRANGE">
                      <a:rPr lang="ru-RU"/>
                      <a:pPr/>
                      <a:t>[ДИАПАЗОН ЯЧЕЕК]</a:t>
                    </a:fld>
                    <a:r>
                      <a:rPr lang="ru-RU" baseline="0"/>
                      <a:t>, </a:t>
                    </a:r>
                    <a:fld id="{12C79CB4-0796-49C2-96A3-6DBE694D68A3}" type="VALUE">
                      <a:rPr lang="ru-RU" baseline="0"/>
                      <a:pPr/>
                      <a:t>[ЗНАЧЕНИЕ]</a:t>
                    </a:fld>
                    <a:endParaRPr lang="ru-RU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B-03BD-41DB-B4A7-29D6C22A7E56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8908F581-7B6E-4160-AA60-8FE25F774BE5}" type="CELLRANGE">
                      <a:rPr lang="ru-RU"/>
                      <a:pPr/>
                      <a:t>[ДИАПАЗОН ЯЧЕЕК]</a:t>
                    </a:fld>
                    <a:r>
                      <a:rPr lang="ru-RU" baseline="0"/>
                      <a:t>, </a:t>
                    </a:r>
                    <a:fld id="{936A4D3C-09A7-4793-9FAE-D756FCF62048}" type="VALUE">
                      <a:rPr lang="ru-RU" baseline="0"/>
                      <a:pPr/>
                      <a:t>[ЗНАЧЕНИЕ]</a:t>
                    </a:fld>
                    <a:endParaRPr lang="ru-RU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C-03BD-41DB-B4A7-29D6C22A7E5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48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, </c:separator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Лист1!$A$4:$A$9</c:f>
              <c:strCache>
                <c:ptCount val="6"/>
                <c:pt idx="0">
                  <c:v>7001-8000</c:v>
                </c:pt>
                <c:pt idx="1">
                  <c:v>8001-9000</c:v>
                </c:pt>
                <c:pt idx="2">
                  <c:v>9001-10000</c:v>
                </c:pt>
                <c:pt idx="3">
                  <c:v>10001-11000</c:v>
                </c:pt>
                <c:pt idx="4">
                  <c:v>11001-12000</c:v>
                </c:pt>
                <c:pt idx="5">
                  <c:v>12001 и более</c:v>
                </c:pt>
              </c:strCache>
            </c:strRef>
          </c:cat>
          <c:val>
            <c:numRef>
              <c:f>Лист1!$D$4:$D$9</c:f>
              <c:numCache>
                <c:formatCode>General</c:formatCode>
                <c:ptCount val="6"/>
                <c:pt idx="0">
                  <c:v>1</c:v>
                </c:pt>
                <c:pt idx="2">
                  <c:v>2</c:v>
                </c:pt>
                <c:pt idx="3">
                  <c:v>4</c:v>
                </c:pt>
                <c:pt idx="4">
                  <c:v>12</c:v>
                </c:pt>
                <c:pt idx="5">
                  <c:v>17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Лист1!$E$4:$E$9</c15:f>
                <c15:dlblRangeCache>
                  <c:ptCount val="6"/>
                  <c:pt idx="0">
                    <c:v>2,78%</c:v>
                  </c:pt>
                  <c:pt idx="2">
                    <c:v>5,56%</c:v>
                  </c:pt>
                  <c:pt idx="3">
                    <c:v>11,11%</c:v>
                  </c:pt>
                  <c:pt idx="4">
                    <c:v>33,33%</c:v>
                  </c:pt>
                  <c:pt idx="5">
                    <c:v>47,22%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D-03BD-41DB-B4A7-29D6C22A7E56}"/>
            </c:ext>
          </c:extLst>
        </c:ser>
        <c:ser>
          <c:idx val="2"/>
          <c:order val="2"/>
          <c:tx>
            <c:v>2016 - 35 гол.</c:v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03BD-41DB-B4A7-29D6C22A7E56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03BD-41DB-B4A7-29D6C22A7E56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59604DA1-7714-4916-B2BE-744DCB63AF9D}" type="CELLRANGE">
                      <a:rPr lang="ru-RU"/>
                      <a:pPr/>
                      <a:t>[ДИАПАЗОН ЯЧЕЕК]</a:t>
                    </a:fld>
                    <a:r>
                      <a:rPr lang="ru-RU" baseline="0"/>
                      <a:t>, </a:t>
                    </a:r>
                    <a:fld id="{6E81E807-78F4-4EE3-8A93-16B39BDDF8A7}" type="VALUE">
                      <a:rPr lang="ru-RU" baseline="0"/>
                      <a:pPr/>
                      <a:t>[ЗНАЧЕНИЕ]</a:t>
                    </a:fld>
                    <a:endParaRPr lang="ru-RU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0-03BD-41DB-B4A7-29D6C22A7E56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54C899E3-51B3-4D2F-BEF0-23E5D64712E3}" type="CELLRANGE">
                      <a:rPr lang="ru-RU"/>
                      <a:pPr/>
                      <a:t>[ДИАПАЗОН ЯЧЕЕК]</a:t>
                    </a:fld>
                    <a:r>
                      <a:rPr lang="ru-RU" baseline="0"/>
                      <a:t>, </a:t>
                    </a:r>
                    <a:fld id="{E8025B2F-DB1F-471B-A96F-CF85DA144708}" type="VALUE">
                      <a:rPr lang="ru-RU" baseline="0"/>
                      <a:pPr/>
                      <a:t>[ЗНАЧЕНИЕ]</a:t>
                    </a:fld>
                    <a:endParaRPr lang="ru-RU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1-03BD-41DB-B4A7-29D6C22A7E56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45761E0B-80DE-4906-A8C0-ED99B5741838}" type="CELLRANGE">
                      <a:rPr lang="ru-RU"/>
                      <a:pPr/>
                      <a:t>[ДИАПАЗОН ЯЧЕЕК]</a:t>
                    </a:fld>
                    <a:r>
                      <a:rPr lang="ru-RU" baseline="0"/>
                      <a:t>, </a:t>
                    </a:r>
                    <a:fld id="{DAEA2103-A6A9-4D90-A758-E641A93BE6E0}" type="VALUE">
                      <a:rPr lang="ru-RU" baseline="0"/>
                      <a:pPr/>
                      <a:t>[ЗНАЧЕНИЕ]</a:t>
                    </a:fld>
                    <a:endParaRPr lang="ru-RU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2-03BD-41DB-B4A7-29D6C22A7E56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5FCBAC8F-F6A9-4FCF-B90D-66E0D26A27B7}" type="CELLRANGE">
                      <a:rPr lang="ru-RU"/>
                      <a:pPr/>
                      <a:t>[ДИАПАЗОН ЯЧЕЕК]</a:t>
                    </a:fld>
                    <a:r>
                      <a:rPr lang="ru-RU" baseline="0"/>
                      <a:t>, </a:t>
                    </a:r>
                    <a:fld id="{3DB7EF78-8ABF-4776-B4B2-E7A5B704973D}" type="VALUE">
                      <a:rPr lang="ru-RU" baseline="0"/>
                      <a:pPr/>
                      <a:t>[ЗНАЧЕНИЕ]</a:t>
                    </a:fld>
                    <a:endParaRPr lang="ru-RU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3-03BD-41DB-B4A7-29D6C22A7E5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4800000" spcFirstLastPara="1" vertOverflow="ellipsis" wrap="square" lIns="38100" tIns="19050" rIns="38100" bIns="19050" anchor="ctr" anchorCtr="0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, </c:separator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Лист1!$A$4:$A$9</c:f>
              <c:strCache>
                <c:ptCount val="6"/>
                <c:pt idx="0">
                  <c:v>7001-8000</c:v>
                </c:pt>
                <c:pt idx="1">
                  <c:v>8001-9000</c:v>
                </c:pt>
                <c:pt idx="2">
                  <c:v>9001-10000</c:v>
                </c:pt>
                <c:pt idx="3">
                  <c:v>10001-11000</c:v>
                </c:pt>
                <c:pt idx="4">
                  <c:v>11001-12000</c:v>
                </c:pt>
                <c:pt idx="5">
                  <c:v>12001 и более</c:v>
                </c:pt>
              </c:strCache>
            </c:strRef>
          </c:cat>
          <c:val>
            <c:numRef>
              <c:f>Лист1!$F$4:$F$9</c:f>
              <c:numCache>
                <c:formatCode>General</c:formatCode>
                <c:ptCount val="6"/>
                <c:pt idx="2">
                  <c:v>1</c:v>
                </c:pt>
                <c:pt idx="3">
                  <c:v>3</c:v>
                </c:pt>
                <c:pt idx="4">
                  <c:v>9</c:v>
                </c:pt>
                <c:pt idx="5">
                  <c:v>22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Лист1!$G$4:$G$9</c15:f>
                <c15:dlblRangeCache>
                  <c:ptCount val="6"/>
                  <c:pt idx="2">
                    <c:v>2,86%</c:v>
                  </c:pt>
                  <c:pt idx="3">
                    <c:v>8,57%</c:v>
                  </c:pt>
                  <c:pt idx="4">
                    <c:v>25,71%</c:v>
                  </c:pt>
                  <c:pt idx="5">
                    <c:v>62,86%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14-03BD-41DB-B4A7-29D6C22A7E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297738200"/>
        <c:axId val="297738528"/>
      </c:barChart>
      <c:catAx>
        <c:axId val="2977382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97738528"/>
        <c:crosses val="autoZero"/>
        <c:auto val="1"/>
        <c:lblAlgn val="ctr"/>
        <c:lblOffset val="100"/>
        <c:noMultiLvlLbl val="0"/>
      </c:catAx>
      <c:valAx>
        <c:axId val="29773852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977382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C987EBB-F843-4C87-8429-ECEA717DEA53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3DC940B-DDF5-44F2-B4C9-42EE2F99DAA5}">
      <dgm:prSet phldrT="[Текст]" custT="1"/>
      <dgm:spPr/>
      <dgm:t>
        <a:bodyPr/>
        <a:lstStyle/>
        <a:p>
          <a:r>
            <a:rPr lang="ru-RU" sz="3200" dirty="0">
              <a:latin typeface="Times New Roman" panose="02020603050405020304" pitchFamily="18" charset="0"/>
              <a:cs typeface="Times New Roman" panose="02020603050405020304" pitchFamily="18" charset="0"/>
            </a:rPr>
            <a:t>Племенные заводы – 10%</a:t>
          </a:r>
        </a:p>
      </dgm:t>
    </dgm:pt>
    <dgm:pt modelId="{457F7E62-0C58-40D7-8938-C94062A1B8ED}" type="parTrans" cxnId="{69D91D52-29A5-4DEA-B537-1DA0C41C159A}">
      <dgm:prSet/>
      <dgm:spPr/>
      <dgm:t>
        <a:bodyPr/>
        <a:lstStyle/>
        <a:p>
          <a:endParaRPr lang="ru-RU"/>
        </a:p>
      </dgm:t>
    </dgm:pt>
    <dgm:pt modelId="{FB69DBF6-0EE8-4C83-BE69-E0326195B45C}" type="sibTrans" cxnId="{69D91D52-29A5-4DEA-B537-1DA0C41C159A}">
      <dgm:prSet/>
      <dgm:spPr/>
      <dgm:t>
        <a:bodyPr/>
        <a:lstStyle/>
        <a:p>
          <a:endParaRPr lang="ru-RU"/>
        </a:p>
      </dgm:t>
    </dgm:pt>
    <dgm:pt modelId="{C81956C5-3D6C-463B-86D1-548CE06A8044}">
      <dgm:prSet phldrT="[Текст]" custT="1"/>
      <dgm:spPr/>
      <dgm:t>
        <a:bodyPr/>
        <a:lstStyle/>
        <a:p>
          <a:r>
            <a:rPr lang="ru-RU" sz="3200" dirty="0">
              <a:latin typeface="Times New Roman" panose="02020603050405020304" pitchFamily="18" charset="0"/>
              <a:cs typeface="Times New Roman" panose="02020603050405020304" pitchFamily="18" charset="0"/>
            </a:rPr>
            <a:t>Племенные репродукторы – 10%</a:t>
          </a:r>
        </a:p>
      </dgm:t>
    </dgm:pt>
    <dgm:pt modelId="{728CDB3A-0C67-47ED-B42C-15289457B7EC}" type="parTrans" cxnId="{464BAA5A-37E7-4209-8E34-24721714898B}">
      <dgm:prSet/>
      <dgm:spPr/>
      <dgm:t>
        <a:bodyPr/>
        <a:lstStyle/>
        <a:p>
          <a:endParaRPr lang="ru-RU"/>
        </a:p>
      </dgm:t>
    </dgm:pt>
    <dgm:pt modelId="{22F9B784-BAFC-45CC-A023-914A0093A939}" type="sibTrans" cxnId="{464BAA5A-37E7-4209-8E34-24721714898B}">
      <dgm:prSet/>
      <dgm:spPr/>
      <dgm:t>
        <a:bodyPr/>
        <a:lstStyle/>
        <a:p>
          <a:endParaRPr lang="ru-RU"/>
        </a:p>
      </dgm:t>
    </dgm:pt>
    <dgm:pt modelId="{C38D1BC8-44C2-43F5-A684-710932D5A25B}">
      <dgm:prSet phldrT="[Текст]" custT="1"/>
      <dgm:spPr/>
      <dgm:t>
        <a:bodyPr/>
        <a:lstStyle/>
        <a:p>
          <a:r>
            <a:rPr lang="ru-RU" sz="3200" dirty="0">
              <a:latin typeface="Times New Roman" panose="02020603050405020304" pitchFamily="18" charset="0"/>
              <a:cs typeface="Times New Roman" panose="02020603050405020304" pitchFamily="18" charset="0"/>
            </a:rPr>
            <a:t>Товарные хозяйства</a:t>
          </a:r>
        </a:p>
      </dgm:t>
    </dgm:pt>
    <dgm:pt modelId="{188A425D-0034-4814-A46F-FAAD7A10DB56}" type="parTrans" cxnId="{C49108A9-E740-466F-8FA9-BA1426BA6995}">
      <dgm:prSet/>
      <dgm:spPr/>
      <dgm:t>
        <a:bodyPr/>
        <a:lstStyle/>
        <a:p>
          <a:endParaRPr lang="ru-RU"/>
        </a:p>
      </dgm:t>
    </dgm:pt>
    <dgm:pt modelId="{02277DAB-7D98-4BCC-96AC-5894004C07C4}" type="sibTrans" cxnId="{C49108A9-E740-466F-8FA9-BA1426BA6995}">
      <dgm:prSet/>
      <dgm:spPr/>
      <dgm:t>
        <a:bodyPr/>
        <a:lstStyle/>
        <a:p>
          <a:endParaRPr lang="ru-RU"/>
        </a:p>
      </dgm:t>
    </dgm:pt>
    <dgm:pt modelId="{F5C19F0C-E423-4A1E-AB0F-F32F8BD70D07}">
      <dgm:prSet phldrT="[Текст]" custT="1"/>
      <dgm:spPr/>
      <dgm:t>
        <a:bodyPr/>
        <a:lstStyle/>
        <a:p>
          <a:r>
            <a:rPr lang="ru-RU" sz="3200" dirty="0">
              <a:latin typeface="Times New Roman" panose="02020603050405020304" pitchFamily="18" charset="0"/>
              <a:cs typeface="Times New Roman" panose="02020603050405020304" pitchFamily="18" charset="0"/>
            </a:rPr>
            <a:t>КФХ</a:t>
          </a:r>
        </a:p>
      </dgm:t>
    </dgm:pt>
    <dgm:pt modelId="{83E88B1D-8BBC-400A-936D-FBACA23EA36D}" type="parTrans" cxnId="{23FB1A02-F9E6-4122-AA7F-D49205EB457B}">
      <dgm:prSet/>
      <dgm:spPr/>
      <dgm:t>
        <a:bodyPr/>
        <a:lstStyle/>
        <a:p>
          <a:endParaRPr lang="ru-RU"/>
        </a:p>
      </dgm:t>
    </dgm:pt>
    <dgm:pt modelId="{CD37F245-3863-411E-914C-95D22183750E}" type="sibTrans" cxnId="{23FB1A02-F9E6-4122-AA7F-D49205EB457B}">
      <dgm:prSet/>
      <dgm:spPr/>
      <dgm:t>
        <a:bodyPr/>
        <a:lstStyle/>
        <a:p>
          <a:endParaRPr lang="ru-RU"/>
        </a:p>
      </dgm:t>
    </dgm:pt>
    <dgm:pt modelId="{F1D4F572-6E38-458E-B19C-450165EAA9D9}">
      <dgm:prSet phldrT="[Текст]" custT="1"/>
      <dgm:spPr/>
      <dgm:t>
        <a:bodyPr/>
        <a:lstStyle/>
        <a:p>
          <a:r>
            <a:rPr lang="ru-RU" sz="3200" dirty="0">
              <a:latin typeface="Times New Roman" panose="02020603050405020304" pitchFamily="18" charset="0"/>
              <a:cs typeface="Times New Roman" panose="02020603050405020304" pitchFamily="18" charset="0"/>
            </a:rPr>
            <a:t>Товарные хозяйства</a:t>
          </a:r>
        </a:p>
      </dgm:t>
    </dgm:pt>
    <dgm:pt modelId="{56EC1AA0-2AB8-433D-AE61-A23FFDA09074}" type="parTrans" cxnId="{9E7F0DE9-53AD-4E48-A370-86CFAA827D1E}">
      <dgm:prSet/>
      <dgm:spPr/>
      <dgm:t>
        <a:bodyPr/>
        <a:lstStyle/>
        <a:p>
          <a:endParaRPr lang="ru-RU"/>
        </a:p>
      </dgm:t>
    </dgm:pt>
    <dgm:pt modelId="{B3D0E43C-7364-48E8-8E4A-C6A543B52C16}" type="sibTrans" cxnId="{9E7F0DE9-53AD-4E48-A370-86CFAA827D1E}">
      <dgm:prSet/>
      <dgm:spPr/>
      <dgm:t>
        <a:bodyPr/>
        <a:lstStyle/>
        <a:p>
          <a:endParaRPr lang="ru-RU"/>
        </a:p>
      </dgm:t>
    </dgm:pt>
    <dgm:pt modelId="{A5F16441-2AD4-4FC5-B283-4CFA7F6EB627}">
      <dgm:prSet phldrT="[Текст]" custT="1"/>
      <dgm:spPr/>
      <dgm:t>
        <a:bodyPr/>
        <a:lstStyle/>
        <a:p>
          <a:r>
            <a:rPr lang="ru-RU" sz="3200" dirty="0">
              <a:latin typeface="Times New Roman" panose="02020603050405020304" pitchFamily="18" charset="0"/>
              <a:cs typeface="Times New Roman" panose="02020603050405020304" pitchFamily="18" charset="0"/>
            </a:rPr>
            <a:t>население</a:t>
          </a:r>
        </a:p>
      </dgm:t>
    </dgm:pt>
    <dgm:pt modelId="{C3A3DD3C-7B1F-4C0F-A5CE-F94786F8478D}" type="parTrans" cxnId="{18C23E34-599E-4BBF-A02E-5D1339F46647}">
      <dgm:prSet/>
      <dgm:spPr/>
      <dgm:t>
        <a:bodyPr/>
        <a:lstStyle/>
        <a:p>
          <a:endParaRPr lang="ru-RU"/>
        </a:p>
      </dgm:t>
    </dgm:pt>
    <dgm:pt modelId="{E25D4B83-0702-4EBD-9FBC-01D4A9E16F82}" type="sibTrans" cxnId="{18C23E34-599E-4BBF-A02E-5D1339F46647}">
      <dgm:prSet/>
      <dgm:spPr/>
      <dgm:t>
        <a:bodyPr/>
        <a:lstStyle/>
        <a:p>
          <a:endParaRPr lang="ru-RU"/>
        </a:p>
      </dgm:t>
    </dgm:pt>
    <dgm:pt modelId="{158101A9-DF32-490D-96ED-B0A7B0603372}" type="pres">
      <dgm:prSet presAssocID="{2C987EBB-F843-4C87-8429-ECEA717DEA53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E2C83658-0BBB-4EF9-9571-CAD10E4DF1EA}" type="pres">
      <dgm:prSet presAssocID="{03DC940B-DDF5-44F2-B4C9-42EE2F99DAA5}" presName="hierRoot1" presStyleCnt="0"/>
      <dgm:spPr/>
    </dgm:pt>
    <dgm:pt modelId="{A16DC33E-2683-4881-81B6-211FCABAA5A5}" type="pres">
      <dgm:prSet presAssocID="{03DC940B-DDF5-44F2-B4C9-42EE2F99DAA5}" presName="composite" presStyleCnt="0"/>
      <dgm:spPr/>
    </dgm:pt>
    <dgm:pt modelId="{7C736A4B-338C-4C15-8657-4E47BFBA2B0C}" type="pres">
      <dgm:prSet presAssocID="{03DC940B-DDF5-44F2-B4C9-42EE2F99DAA5}" presName="background" presStyleLbl="node0" presStyleIdx="0" presStyleCnt="1"/>
      <dgm:spPr/>
    </dgm:pt>
    <dgm:pt modelId="{A8B1BDAF-D405-4BE3-B1F6-F0B912BFF078}" type="pres">
      <dgm:prSet presAssocID="{03DC940B-DDF5-44F2-B4C9-42EE2F99DAA5}" presName="text" presStyleLbl="fgAcc0" presStyleIdx="0" presStyleCnt="1" custScaleX="138978">
        <dgm:presLayoutVars>
          <dgm:chPref val="3"/>
        </dgm:presLayoutVars>
      </dgm:prSet>
      <dgm:spPr/>
    </dgm:pt>
    <dgm:pt modelId="{AB9338B4-0587-4CDE-B692-A66C54BDBAFA}" type="pres">
      <dgm:prSet presAssocID="{03DC940B-DDF5-44F2-B4C9-42EE2F99DAA5}" presName="hierChild2" presStyleCnt="0"/>
      <dgm:spPr/>
    </dgm:pt>
    <dgm:pt modelId="{406B6F13-34A2-46B2-971B-531ECCFE0DB5}" type="pres">
      <dgm:prSet presAssocID="{728CDB3A-0C67-47ED-B42C-15289457B7EC}" presName="Name10" presStyleLbl="parChTrans1D2" presStyleIdx="0" presStyleCnt="2"/>
      <dgm:spPr/>
    </dgm:pt>
    <dgm:pt modelId="{F2B45DA9-96D4-4F1A-A3AB-F96EF810DF09}" type="pres">
      <dgm:prSet presAssocID="{C81956C5-3D6C-463B-86D1-548CE06A8044}" presName="hierRoot2" presStyleCnt="0"/>
      <dgm:spPr/>
    </dgm:pt>
    <dgm:pt modelId="{4E217047-0DCD-4656-A73D-C64DEBD95070}" type="pres">
      <dgm:prSet presAssocID="{C81956C5-3D6C-463B-86D1-548CE06A8044}" presName="composite2" presStyleCnt="0"/>
      <dgm:spPr/>
    </dgm:pt>
    <dgm:pt modelId="{B5CE5685-A439-47E0-A136-5F319E7C048E}" type="pres">
      <dgm:prSet presAssocID="{C81956C5-3D6C-463B-86D1-548CE06A8044}" presName="background2" presStyleLbl="node2" presStyleIdx="0" presStyleCnt="2"/>
      <dgm:spPr/>
    </dgm:pt>
    <dgm:pt modelId="{177412B5-5C99-436C-87C9-868BE7AD5FB5}" type="pres">
      <dgm:prSet presAssocID="{C81956C5-3D6C-463B-86D1-548CE06A8044}" presName="text2" presStyleLbl="fgAcc2" presStyleIdx="0" presStyleCnt="2" custScaleX="143709">
        <dgm:presLayoutVars>
          <dgm:chPref val="3"/>
        </dgm:presLayoutVars>
      </dgm:prSet>
      <dgm:spPr/>
    </dgm:pt>
    <dgm:pt modelId="{3598A508-AAE3-40FB-A8E4-04BA7C936662}" type="pres">
      <dgm:prSet presAssocID="{C81956C5-3D6C-463B-86D1-548CE06A8044}" presName="hierChild3" presStyleCnt="0"/>
      <dgm:spPr/>
    </dgm:pt>
    <dgm:pt modelId="{6203365F-CCA5-4106-9E9C-581BA1C004E0}" type="pres">
      <dgm:prSet presAssocID="{188A425D-0034-4814-A46F-FAAD7A10DB56}" presName="Name17" presStyleLbl="parChTrans1D3" presStyleIdx="0" presStyleCnt="3"/>
      <dgm:spPr/>
    </dgm:pt>
    <dgm:pt modelId="{30BB476A-0D92-4B9B-B07D-6C66599DFAD6}" type="pres">
      <dgm:prSet presAssocID="{C38D1BC8-44C2-43F5-A684-710932D5A25B}" presName="hierRoot3" presStyleCnt="0"/>
      <dgm:spPr/>
    </dgm:pt>
    <dgm:pt modelId="{17F22824-89C2-400F-911A-D87DB4DAF950}" type="pres">
      <dgm:prSet presAssocID="{C38D1BC8-44C2-43F5-A684-710932D5A25B}" presName="composite3" presStyleCnt="0"/>
      <dgm:spPr/>
    </dgm:pt>
    <dgm:pt modelId="{01F6CC5F-2A33-4B20-BEAD-3D36B460DB79}" type="pres">
      <dgm:prSet presAssocID="{C38D1BC8-44C2-43F5-A684-710932D5A25B}" presName="background3" presStyleLbl="node3" presStyleIdx="0" presStyleCnt="3"/>
      <dgm:spPr/>
    </dgm:pt>
    <dgm:pt modelId="{26A48616-EF8A-4C5B-BF78-13B613DD54D0}" type="pres">
      <dgm:prSet presAssocID="{C38D1BC8-44C2-43F5-A684-710932D5A25B}" presName="text3" presStyleLbl="fgAcc3" presStyleIdx="0" presStyleCnt="3">
        <dgm:presLayoutVars>
          <dgm:chPref val="3"/>
        </dgm:presLayoutVars>
      </dgm:prSet>
      <dgm:spPr/>
    </dgm:pt>
    <dgm:pt modelId="{647E0477-1019-4F5C-982C-8743B8171509}" type="pres">
      <dgm:prSet presAssocID="{C38D1BC8-44C2-43F5-A684-710932D5A25B}" presName="hierChild4" presStyleCnt="0"/>
      <dgm:spPr/>
    </dgm:pt>
    <dgm:pt modelId="{3EDD0CDA-4662-4D4B-BF5A-5E1F0A26ED01}" type="pres">
      <dgm:prSet presAssocID="{83E88B1D-8BBC-400A-936D-FBACA23EA36D}" presName="Name17" presStyleLbl="parChTrans1D3" presStyleIdx="1" presStyleCnt="3"/>
      <dgm:spPr/>
    </dgm:pt>
    <dgm:pt modelId="{DFC4762C-E477-4548-912A-9E8F3C8B872C}" type="pres">
      <dgm:prSet presAssocID="{F5C19F0C-E423-4A1E-AB0F-F32F8BD70D07}" presName="hierRoot3" presStyleCnt="0"/>
      <dgm:spPr/>
    </dgm:pt>
    <dgm:pt modelId="{B96B4562-B3F5-4916-A488-4FE9E0689C6E}" type="pres">
      <dgm:prSet presAssocID="{F5C19F0C-E423-4A1E-AB0F-F32F8BD70D07}" presName="composite3" presStyleCnt="0"/>
      <dgm:spPr/>
    </dgm:pt>
    <dgm:pt modelId="{871245A6-3872-421C-93C3-E46EE4B89919}" type="pres">
      <dgm:prSet presAssocID="{F5C19F0C-E423-4A1E-AB0F-F32F8BD70D07}" presName="background3" presStyleLbl="node3" presStyleIdx="1" presStyleCnt="3"/>
      <dgm:spPr/>
    </dgm:pt>
    <dgm:pt modelId="{2CEE06F8-A874-4037-A777-D8409287CCEC}" type="pres">
      <dgm:prSet presAssocID="{F5C19F0C-E423-4A1E-AB0F-F32F8BD70D07}" presName="text3" presStyleLbl="fgAcc3" presStyleIdx="1" presStyleCnt="3">
        <dgm:presLayoutVars>
          <dgm:chPref val="3"/>
        </dgm:presLayoutVars>
      </dgm:prSet>
      <dgm:spPr/>
    </dgm:pt>
    <dgm:pt modelId="{D3492C68-D443-43A6-833B-ABE25FF3F369}" type="pres">
      <dgm:prSet presAssocID="{F5C19F0C-E423-4A1E-AB0F-F32F8BD70D07}" presName="hierChild4" presStyleCnt="0"/>
      <dgm:spPr/>
    </dgm:pt>
    <dgm:pt modelId="{F6A67424-66EE-4455-B9A4-52ECCEDDE074}" type="pres">
      <dgm:prSet presAssocID="{56EC1AA0-2AB8-433D-AE61-A23FFDA09074}" presName="Name10" presStyleLbl="parChTrans1D2" presStyleIdx="1" presStyleCnt="2"/>
      <dgm:spPr/>
    </dgm:pt>
    <dgm:pt modelId="{AE648890-3273-4522-9179-19BE7A97E40B}" type="pres">
      <dgm:prSet presAssocID="{F1D4F572-6E38-458E-B19C-450165EAA9D9}" presName="hierRoot2" presStyleCnt="0"/>
      <dgm:spPr/>
    </dgm:pt>
    <dgm:pt modelId="{597B75EE-6E3A-4D26-A2E7-CFC451CFA082}" type="pres">
      <dgm:prSet presAssocID="{F1D4F572-6E38-458E-B19C-450165EAA9D9}" presName="composite2" presStyleCnt="0"/>
      <dgm:spPr/>
    </dgm:pt>
    <dgm:pt modelId="{20DAF40A-DC1C-4DFC-9CEB-3C61817F067B}" type="pres">
      <dgm:prSet presAssocID="{F1D4F572-6E38-458E-B19C-450165EAA9D9}" presName="background2" presStyleLbl="node2" presStyleIdx="1" presStyleCnt="2"/>
      <dgm:spPr/>
    </dgm:pt>
    <dgm:pt modelId="{DDE12BF1-2C91-44D1-AE92-A03BF74634A7}" type="pres">
      <dgm:prSet presAssocID="{F1D4F572-6E38-458E-B19C-450165EAA9D9}" presName="text2" presStyleLbl="fgAcc2" presStyleIdx="1" presStyleCnt="2">
        <dgm:presLayoutVars>
          <dgm:chPref val="3"/>
        </dgm:presLayoutVars>
      </dgm:prSet>
      <dgm:spPr/>
    </dgm:pt>
    <dgm:pt modelId="{7567F385-CAC4-412F-BD7E-4D9F7D5CF1AB}" type="pres">
      <dgm:prSet presAssocID="{F1D4F572-6E38-458E-B19C-450165EAA9D9}" presName="hierChild3" presStyleCnt="0"/>
      <dgm:spPr/>
    </dgm:pt>
    <dgm:pt modelId="{DA5BF81E-5899-4C23-8FB1-EACFE38CD85C}" type="pres">
      <dgm:prSet presAssocID="{C3A3DD3C-7B1F-4C0F-A5CE-F94786F8478D}" presName="Name17" presStyleLbl="parChTrans1D3" presStyleIdx="2" presStyleCnt="3"/>
      <dgm:spPr/>
    </dgm:pt>
    <dgm:pt modelId="{9966A101-3BBD-4307-8C7A-9F46BFA48EB4}" type="pres">
      <dgm:prSet presAssocID="{A5F16441-2AD4-4FC5-B283-4CFA7F6EB627}" presName="hierRoot3" presStyleCnt="0"/>
      <dgm:spPr/>
    </dgm:pt>
    <dgm:pt modelId="{1AC4F17A-84DB-4FBF-B4BA-F8204151DAE2}" type="pres">
      <dgm:prSet presAssocID="{A5F16441-2AD4-4FC5-B283-4CFA7F6EB627}" presName="composite3" presStyleCnt="0"/>
      <dgm:spPr/>
    </dgm:pt>
    <dgm:pt modelId="{F969F5ED-520E-40BA-BD83-BB86AE7D0DF2}" type="pres">
      <dgm:prSet presAssocID="{A5F16441-2AD4-4FC5-B283-4CFA7F6EB627}" presName="background3" presStyleLbl="node3" presStyleIdx="2" presStyleCnt="3"/>
      <dgm:spPr/>
    </dgm:pt>
    <dgm:pt modelId="{F6001A60-07F2-43FF-A562-6C59058DEA07}" type="pres">
      <dgm:prSet presAssocID="{A5F16441-2AD4-4FC5-B283-4CFA7F6EB627}" presName="text3" presStyleLbl="fgAcc3" presStyleIdx="2" presStyleCnt="3">
        <dgm:presLayoutVars>
          <dgm:chPref val="3"/>
        </dgm:presLayoutVars>
      </dgm:prSet>
      <dgm:spPr/>
    </dgm:pt>
    <dgm:pt modelId="{F023B50A-309C-4F4E-BF62-DA3609BD5386}" type="pres">
      <dgm:prSet presAssocID="{A5F16441-2AD4-4FC5-B283-4CFA7F6EB627}" presName="hierChild4" presStyleCnt="0"/>
      <dgm:spPr/>
    </dgm:pt>
  </dgm:ptLst>
  <dgm:cxnLst>
    <dgm:cxn modelId="{23FB1A02-F9E6-4122-AA7F-D49205EB457B}" srcId="{C81956C5-3D6C-463B-86D1-548CE06A8044}" destId="{F5C19F0C-E423-4A1E-AB0F-F32F8BD70D07}" srcOrd="1" destOrd="0" parTransId="{83E88B1D-8BBC-400A-936D-FBACA23EA36D}" sibTransId="{CD37F245-3863-411E-914C-95D22183750E}"/>
    <dgm:cxn modelId="{78DC3A14-584D-4977-BDE6-3B0945208A8E}" type="presOf" srcId="{03DC940B-DDF5-44F2-B4C9-42EE2F99DAA5}" destId="{A8B1BDAF-D405-4BE3-B1F6-F0B912BFF078}" srcOrd="0" destOrd="0" presId="urn:microsoft.com/office/officeart/2005/8/layout/hierarchy1"/>
    <dgm:cxn modelId="{B0B8101A-E2C5-48D3-825B-446CD004E8BF}" type="presOf" srcId="{188A425D-0034-4814-A46F-FAAD7A10DB56}" destId="{6203365F-CCA5-4106-9E9C-581BA1C004E0}" srcOrd="0" destOrd="0" presId="urn:microsoft.com/office/officeart/2005/8/layout/hierarchy1"/>
    <dgm:cxn modelId="{9244671A-EEEE-4E12-B3CB-A164470DB6C5}" type="presOf" srcId="{A5F16441-2AD4-4FC5-B283-4CFA7F6EB627}" destId="{F6001A60-07F2-43FF-A562-6C59058DEA07}" srcOrd="0" destOrd="0" presId="urn:microsoft.com/office/officeart/2005/8/layout/hierarchy1"/>
    <dgm:cxn modelId="{18C23E34-599E-4BBF-A02E-5D1339F46647}" srcId="{F1D4F572-6E38-458E-B19C-450165EAA9D9}" destId="{A5F16441-2AD4-4FC5-B283-4CFA7F6EB627}" srcOrd="0" destOrd="0" parTransId="{C3A3DD3C-7B1F-4C0F-A5CE-F94786F8478D}" sibTransId="{E25D4B83-0702-4EBD-9FBC-01D4A9E16F82}"/>
    <dgm:cxn modelId="{9D2A3437-8D12-4385-AE24-0B7D6CAC1894}" type="presOf" srcId="{C3A3DD3C-7B1F-4C0F-A5CE-F94786F8478D}" destId="{DA5BF81E-5899-4C23-8FB1-EACFE38CD85C}" srcOrd="0" destOrd="0" presId="urn:microsoft.com/office/officeart/2005/8/layout/hierarchy1"/>
    <dgm:cxn modelId="{57BF753A-A698-4B94-9832-F72C5D80A3BE}" type="presOf" srcId="{2C987EBB-F843-4C87-8429-ECEA717DEA53}" destId="{158101A9-DF32-490D-96ED-B0A7B0603372}" srcOrd="0" destOrd="0" presId="urn:microsoft.com/office/officeart/2005/8/layout/hierarchy1"/>
    <dgm:cxn modelId="{2600343F-DD26-4C5A-9448-D32818AD23E3}" type="presOf" srcId="{C38D1BC8-44C2-43F5-A684-710932D5A25B}" destId="{26A48616-EF8A-4C5B-BF78-13B613DD54D0}" srcOrd="0" destOrd="0" presId="urn:microsoft.com/office/officeart/2005/8/layout/hierarchy1"/>
    <dgm:cxn modelId="{69D91D52-29A5-4DEA-B537-1DA0C41C159A}" srcId="{2C987EBB-F843-4C87-8429-ECEA717DEA53}" destId="{03DC940B-DDF5-44F2-B4C9-42EE2F99DAA5}" srcOrd="0" destOrd="0" parTransId="{457F7E62-0C58-40D7-8938-C94062A1B8ED}" sibTransId="{FB69DBF6-0EE8-4C83-BE69-E0326195B45C}"/>
    <dgm:cxn modelId="{E69BB079-63C9-40DE-A924-0B4DB9E0485F}" type="presOf" srcId="{83E88B1D-8BBC-400A-936D-FBACA23EA36D}" destId="{3EDD0CDA-4662-4D4B-BF5A-5E1F0A26ED01}" srcOrd="0" destOrd="0" presId="urn:microsoft.com/office/officeart/2005/8/layout/hierarchy1"/>
    <dgm:cxn modelId="{464BAA5A-37E7-4209-8E34-24721714898B}" srcId="{03DC940B-DDF5-44F2-B4C9-42EE2F99DAA5}" destId="{C81956C5-3D6C-463B-86D1-548CE06A8044}" srcOrd="0" destOrd="0" parTransId="{728CDB3A-0C67-47ED-B42C-15289457B7EC}" sibTransId="{22F9B784-BAFC-45CC-A023-914A0093A939}"/>
    <dgm:cxn modelId="{6996B78E-1853-416E-ADBB-41EAA94B6CB3}" type="presOf" srcId="{56EC1AA0-2AB8-433D-AE61-A23FFDA09074}" destId="{F6A67424-66EE-4455-B9A4-52ECCEDDE074}" srcOrd="0" destOrd="0" presId="urn:microsoft.com/office/officeart/2005/8/layout/hierarchy1"/>
    <dgm:cxn modelId="{C8524C98-574F-42CF-8DE1-550AD6AAEDC0}" type="presOf" srcId="{728CDB3A-0C67-47ED-B42C-15289457B7EC}" destId="{406B6F13-34A2-46B2-971B-531ECCFE0DB5}" srcOrd="0" destOrd="0" presId="urn:microsoft.com/office/officeart/2005/8/layout/hierarchy1"/>
    <dgm:cxn modelId="{C49108A9-E740-466F-8FA9-BA1426BA6995}" srcId="{C81956C5-3D6C-463B-86D1-548CE06A8044}" destId="{C38D1BC8-44C2-43F5-A684-710932D5A25B}" srcOrd="0" destOrd="0" parTransId="{188A425D-0034-4814-A46F-FAAD7A10DB56}" sibTransId="{02277DAB-7D98-4BCC-96AC-5894004C07C4}"/>
    <dgm:cxn modelId="{93C2C1B6-9980-437A-90B3-712397AE66A8}" type="presOf" srcId="{F1D4F572-6E38-458E-B19C-450165EAA9D9}" destId="{DDE12BF1-2C91-44D1-AE92-A03BF74634A7}" srcOrd="0" destOrd="0" presId="urn:microsoft.com/office/officeart/2005/8/layout/hierarchy1"/>
    <dgm:cxn modelId="{B3C4D9DA-755C-4800-A147-8CF3E346D12E}" type="presOf" srcId="{C81956C5-3D6C-463B-86D1-548CE06A8044}" destId="{177412B5-5C99-436C-87C9-868BE7AD5FB5}" srcOrd="0" destOrd="0" presId="urn:microsoft.com/office/officeart/2005/8/layout/hierarchy1"/>
    <dgm:cxn modelId="{16B904E7-EB86-4C47-818D-EE2094759FAD}" type="presOf" srcId="{F5C19F0C-E423-4A1E-AB0F-F32F8BD70D07}" destId="{2CEE06F8-A874-4037-A777-D8409287CCEC}" srcOrd="0" destOrd="0" presId="urn:microsoft.com/office/officeart/2005/8/layout/hierarchy1"/>
    <dgm:cxn modelId="{9E7F0DE9-53AD-4E48-A370-86CFAA827D1E}" srcId="{03DC940B-DDF5-44F2-B4C9-42EE2F99DAA5}" destId="{F1D4F572-6E38-458E-B19C-450165EAA9D9}" srcOrd="1" destOrd="0" parTransId="{56EC1AA0-2AB8-433D-AE61-A23FFDA09074}" sibTransId="{B3D0E43C-7364-48E8-8E4A-C6A543B52C16}"/>
    <dgm:cxn modelId="{2634A1F4-4AEE-42DE-8517-D319E6EBA623}" type="presParOf" srcId="{158101A9-DF32-490D-96ED-B0A7B0603372}" destId="{E2C83658-0BBB-4EF9-9571-CAD10E4DF1EA}" srcOrd="0" destOrd="0" presId="urn:microsoft.com/office/officeart/2005/8/layout/hierarchy1"/>
    <dgm:cxn modelId="{088D917B-8C5A-4972-8EDA-B119579EDEE7}" type="presParOf" srcId="{E2C83658-0BBB-4EF9-9571-CAD10E4DF1EA}" destId="{A16DC33E-2683-4881-81B6-211FCABAA5A5}" srcOrd="0" destOrd="0" presId="urn:microsoft.com/office/officeart/2005/8/layout/hierarchy1"/>
    <dgm:cxn modelId="{81E9DFC1-FFEF-47EE-9777-74A33C615DB9}" type="presParOf" srcId="{A16DC33E-2683-4881-81B6-211FCABAA5A5}" destId="{7C736A4B-338C-4C15-8657-4E47BFBA2B0C}" srcOrd="0" destOrd="0" presId="urn:microsoft.com/office/officeart/2005/8/layout/hierarchy1"/>
    <dgm:cxn modelId="{3B091E99-D982-4303-9F8A-06EB923EA406}" type="presParOf" srcId="{A16DC33E-2683-4881-81B6-211FCABAA5A5}" destId="{A8B1BDAF-D405-4BE3-B1F6-F0B912BFF078}" srcOrd="1" destOrd="0" presId="urn:microsoft.com/office/officeart/2005/8/layout/hierarchy1"/>
    <dgm:cxn modelId="{2B435994-DA72-4AAE-91A7-CF2796BA19B5}" type="presParOf" srcId="{E2C83658-0BBB-4EF9-9571-CAD10E4DF1EA}" destId="{AB9338B4-0587-4CDE-B692-A66C54BDBAFA}" srcOrd="1" destOrd="0" presId="urn:microsoft.com/office/officeart/2005/8/layout/hierarchy1"/>
    <dgm:cxn modelId="{55135F68-DC3A-423A-9B0E-BE5EEF5C016C}" type="presParOf" srcId="{AB9338B4-0587-4CDE-B692-A66C54BDBAFA}" destId="{406B6F13-34A2-46B2-971B-531ECCFE0DB5}" srcOrd="0" destOrd="0" presId="urn:microsoft.com/office/officeart/2005/8/layout/hierarchy1"/>
    <dgm:cxn modelId="{17518D5B-CB77-492B-8302-26DC5424C64D}" type="presParOf" srcId="{AB9338B4-0587-4CDE-B692-A66C54BDBAFA}" destId="{F2B45DA9-96D4-4F1A-A3AB-F96EF810DF09}" srcOrd="1" destOrd="0" presId="urn:microsoft.com/office/officeart/2005/8/layout/hierarchy1"/>
    <dgm:cxn modelId="{0BCFED2C-0249-462D-822B-11D55207DB56}" type="presParOf" srcId="{F2B45DA9-96D4-4F1A-A3AB-F96EF810DF09}" destId="{4E217047-0DCD-4656-A73D-C64DEBD95070}" srcOrd="0" destOrd="0" presId="urn:microsoft.com/office/officeart/2005/8/layout/hierarchy1"/>
    <dgm:cxn modelId="{1185CC94-0F03-42F9-8AD4-5F6D70802124}" type="presParOf" srcId="{4E217047-0DCD-4656-A73D-C64DEBD95070}" destId="{B5CE5685-A439-47E0-A136-5F319E7C048E}" srcOrd="0" destOrd="0" presId="urn:microsoft.com/office/officeart/2005/8/layout/hierarchy1"/>
    <dgm:cxn modelId="{4D861FB0-6325-4668-85B3-EB478A32C35B}" type="presParOf" srcId="{4E217047-0DCD-4656-A73D-C64DEBD95070}" destId="{177412B5-5C99-436C-87C9-868BE7AD5FB5}" srcOrd="1" destOrd="0" presId="urn:microsoft.com/office/officeart/2005/8/layout/hierarchy1"/>
    <dgm:cxn modelId="{866412E9-523C-4849-9C39-86C9B6E63389}" type="presParOf" srcId="{F2B45DA9-96D4-4F1A-A3AB-F96EF810DF09}" destId="{3598A508-AAE3-40FB-A8E4-04BA7C936662}" srcOrd="1" destOrd="0" presId="urn:microsoft.com/office/officeart/2005/8/layout/hierarchy1"/>
    <dgm:cxn modelId="{99DC4FCC-4F79-4B0D-9A6B-CC360CF19DF8}" type="presParOf" srcId="{3598A508-AAE3-40FB-A8E4-04BA7C936662}" destId="{6203365F-CCA5-4106-9E9C-581BA1C004E0}" srcOrd="0" destOrd="0" presId="urn:microsoft.com/office/officeart/2005/8/layout/hierarchy1"/>
    <dgm:cxn modelId="{6DFC069F-80D9-49FC-A50C-2C68B7247DFA}" type="presParOf" srcId="{3598A508-AAE3-40FB-A8E4-04BA7C936662}" destId="{30BB476A-0D92-4B9B-B07D-6C66599DFAD6}" srcOrd="1" destOrd="0" presId="urn:microsoft.com/office/officeart/2005/8/layout/hierarchy1"/>
    <dgm:cxn modelId="{70829A9B-F50B-4A59-B1F4-937F93FE5390}" type="presParOf" srcId="{30BB476A-0D92-4B9B-B07D-6C66599DFAD6}" destId="{17F22824-89C2-400F-911A-D87DB4DAF950}" srcOrd="0" destOrd="0" presId="urn:microsoft.com/office/officeart/2005/8/layout/hierarchy1"/>
    <dgm:cxn modelId="{5A5640E0-DDA5-4784-92CF-2A83546CF916}" type="presParOf" srcId="{17F22824-89C2-400F-911A-D87DB4DAF950}" destId="{01F6CC5F-2A33-4B20-BEAD-3D36B460DB79}" srcOrd="0" destOrd="0" presId="urn:microsoft.com/office/officeart/2005/8/layout/hierarchy1"/>
    <dgm:cxn modelId="{BA4936A3-7C94-4D32-8ADD-7BE25E984B6D}" type="presParOf" srcId="{17F22824-89C2-400F-911A-D87DB4DAF950}" destId="{26A48616-EF8A-4C5B-BF78-13B613DD54D0}" srcOrd="1" destOrd="0" presId="urn:microsoft.com/office/officeart/2005/8/layout/hierarchy1"/>
    <dgm:cxn modelId="{E9306242-A11F-4425-9337-BDFA81E300BD}" type="presParOf" srcId="{30BB476A-0D92-4B9B-B07D-6C66599DFAD6}" destId="{647E0477-1019-4F5C-982C-8743B8171509}" srcOrd="1" destOrd="0" presId="urn:microsoft.com/office/officeart/2005/8/layout/hierarchy1"/>
    <dgm:cxn modelId="{EE0E4DD7-FCBE-4F0B-80EA-E6B2E94032B8}" type="presParOf" srcId="{3598A508-AAE3-40FB-A8E4-04BA7C936662}" destId="{3EDD0CDA-4662-4D4B-BF5A-5E1F0A26ED01}" srcOrd="2" destOrd="0" presId="urn:microsoft.com/office/officeart/2005/8/layout/hierarchy1"/>
    <dgm:cxn modelId="{1A66BBB8-7B72-4A02-B2C0-BA8566092B16}" type="presParOf" srcId="{3598A508-AAE3-40FB-A8E4-04BA7C936662}" destId="{DFC4762C-E477-4548-912A-9E8F3C8B872C}" srcOrd="3" destOrd="0" presId="urn:microsoft.com/office/officeart/2005/8/layout/hierarchy1"/>
    <dgm:cxn modelId="{6581E838-3C2C-4959-B04E-74BD5266C873}" type="presParOf" srcId="{DFC4762C-E477-4548-912A-9E8F3C8B872C}" destId="{B96B4562-B3F5-4916-A488-4FE9E0689C6E}" srcOrd="0" destOrd="0" presId="urn:microsoft.com/office/officeart/2005/8/layout/hierarchy1"/>
    <dgm:cxn modelId="{43162170-938D-4950-8876-2D88304BC900}" type="presParOf" srcId="{B96B4562-B3F5-4916-A488-4FE9E0689C6E}" destId="{871245A6-3872-421C-93C3-E46EE4B89919}" srcOrd="0" destOrd="0" presId="urn:microsoft.com/office/officeart/2005/8/layout/hierarchy1"/>
    <dgm:cxn modelId="{37E7E799-F37A-4FC1-8749-C92D4F8CDB2C}" type="presParOf" srcId="{B96B4562-B3F5-4916-A488-4FE9E0689C6E}" destId="{2CEE06F8-A874-4037-A777-D8409287CCEC}" srcOrd="1" destOrd="0" presId="urn:microsoft.com/office/officeart/2005/8/layout/hierarchy1"/>
    <dgm:cxn modelId="{F6A0131F-CB0E-48E5-8CD0-285963A85BC5}" type="presParOf" srcId="{DFC4762C-E477-4548-912A-9E8F3C8B872C}" destId="{D3492C68-D443-43A6-833B-ABE25FF3F369}" srcOrd="1" destOrd="0" presId="urn:microsoft.com/office/officeart/2005/8/layout/hierarchy1"/>
    <dgm:cxn modelId="{BE8DCC3D-D897-4CBC-9F24-473572322B7C}" type="presParOf" srcId="{AB9338B4-0587-4CDE-B692-A66C54BDBAFA}" destId="{F6A67424-66EE-4455-B9A4-52ECCEDDE074}" srcOrd="2" destOrd="0" presId="urn:microsoft.com/office/officeart/2005/8/layout/hierarchy1"/>
    <dgm:cxn modelId="{E5DDA54D-99CE-49A7-8795-FB291A880DF1}" type="presParOf" srcId="{AB9338B4-0587-4CDE-B692-A66C54BDBAFA}" destId="{AE648890-3273-4522-9179-19BE7A97E40B}" srcOrd="3" destOrd="0" presId="urn:microsoft.com/office/officeart/2005/8/layout/hierarchy1"/>
    <dgm:cxn modelId="{A1C42A38-D4C9-4DDC-A092-6D77DDBBA0ED}" type="presParOf" srcId="{AE648890-3273-4522-9179-19BE7A97E40B}" destId="{597B75EE-6E3A-4D26-A2E7-CFC451CFA082}" srcOrd="0" destOrd="0" presId="urn:microsoft.com/office/officeart/2005/8/layout/hierarchy1"/>
    <dgm:cxn modelId="{E1631DAA-41A4-4C1F-8422-94F5290B5C43}" type="presParOf" srcId="{597B75EE-6E3A-4D26-A2E7-CFC451CFA082}" destId="{20DAF40A-DC1C-4DFC-9CEB-3C61817F067B}" srcOrd="0" destOrd="0" presId="urn:microsoft.com/office/officeart/2005/8/layout/hierarchy1"/>
    <dgm:cxn modelId="{C8C2939A-45F3-4F1F-A626-D59413E005B1}" type="presParOf" srcId="{597B75EE-6E3A-4D26-A2E7-CFC451CFA082}" destId="{DDE12BF1-2C91-44D1-AE92-A03BF74634A7}" srcOrd="1" destOrd="0" presId="urn:microsoft.com/office/officeart/2005/8/layout/hierarchy1"/>
    <dgm:cxn modelId="{F9E6CBA6-E6B2-4B07-88D5-473B830D1E29}" type="presParOf" srcId="{AE648890-3273-4522-9179-19BE7A97E40B}" destId="{7567F385-CAC4-412F-BD7E-4D9F7D5CF1AB}" srcOrd="1" destOrd="0" presId="urn:microsoft.com/office/officeart/2005/8/layout/hierarchy1"/>
    <dgm:cxn modelId="{E2D71723-D601-468F-8840-475EADD3925B}" type="presParOf" srcId="{7567F385-CAC4-412F-BD7E-4D9F7D5CF1AB}" destId="{DA5BF81E-5899-4C23-8FB1-EACFE38CD85C}" srcOrd="0" destOrd="0" presId="urn:microsoft.com/office/officeart/2005/8/layout/hierarchy1"/>
    <dgm:cxn modelId="{49E73B36-6ABE-443C-A3FA-4C813E87A2A6}" type="presParOf" srcId="{7567F385-CAC4-412F-BD7E-4D9F7D5CF1AB}" destId="{9966A101-3BBD-4307-8C7A-9F46BFA48EB4}" srcOrd="1" destOrd="0" presId="urn:microsoft.com/office/officeart/2005/8/layout/hierarchy1"/>
    <dgm:cxn modelId="{1F347596-F1E8-4D56-94D3-3472F8682A9D}" type="presParOf" srcId="{9966A101-3BBD-4307-8C7A-9F46BFA48EB4}" destId="{1AC4F17A-84DB-4FBF-B4BA-F8204151DAE2}" srcOrd="0" destOrd="0" presId="urn:microsoft.com/office/officeart/2005/8/layout/hierarchy1"/>
    <dgm:cxn modelId="{839C40AE-8871-4AE7-83A3-987186CC3442}" type="presParOf" srcId="{1AC4F17A-84DB-4FBF-B4BA-F8204151DAE2}" destId="{F969F5ED-520E-40BA-BD83-BB86AE7D0DF2}" srcOrd="0" destOrd="0" presId="urn:microsoft.com/office/officeart/2005/8/layout/hierarchy1"/>
    <dgm:cxn modelId="{AEB11E16-FB31-4016-8B0C-4F9223F6DA3E}" type="presParOf" srcId="{1AC4F17A-84DB-4FBF-B4BA-F8204151DAE2}" destId="{F6001A60-07F2-43FF-A562-6C59058DEA07}" srcOrd="1" destOrd="0" presId="urn:microsoft.com/office/officeart/2005/8/layout/hierarchy1"/>
    <dgm:cxn modelId="{31F0C5E8-10A5-47EA-A66B-FCFD34D47B43}" type="presParOf" srcId="{9966A101-3BBD-4307-8C7A-9F46BFA48EB4}" destId="{F023B50A-309C-4F4E-BF62-DA3609BD5386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9136BB6-8BF7-4E57-8AA7-1D4FA47F7716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0F6E3C1-DC30-4B12-96AE-001A0F4A6118}">
      <dgm:prSet phldrT="[Текст]" custT="1"/>
      <dgm:spPr/>
      <dgm:t>
        <a:bodyPr/>
        <a:lstStyle/>
        <a:p>
          <a:r>
            <a:rPr lang="ru-RU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Организации по искусственному осеменению</a:t>
          </a:r>
        </a:p>
        <a:p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За 2016 год реализовали – 255,6 тыс. доз семени</a:t>
          </a:r>
        </a:p>
        <a:p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На 01.01.2017 г имеется -36 голов быков-производителей</a:t>
          </a:r>
        </a:p>
      </dgm:t>
    </dgm:pt>
    <dgm:pt modelId="{4F3D349E-C1B2-4B70-A896-9AE57F27FEA3}" type="parTrans" cxnId="{E0F477F7-47AD-4CAA-B63B-0DA9BF215517}">
      <dgm:prSet/>
      <dgm:spPr/>
      <dgm:t>
        <a:bodyPr/>
        <a:lstStyle/>
        <a:p>
          <a:endParaRPr lang="ru-RU"/>
        </a:p>
      </dgm:t>
    </dgm:pt>
    <dgm:pt modelId="{5130F1E3-7935-49DB-8C7B-BDDF1C6E63BB}" type="sibTrans" cxnId="{E0F477F7-47AD-4CAA-B63B-0DA9BF215517}">
      <dgm:prSet/>
      <dgm:spPr/>
      <dgm:t>
        <a:bodyPr/>
        <a:lstStyle/>
        <a:p>
          <a:endParaRPr lang="ru-RU"/>
        </a:p>
      </dgm:t>
    </dgm:pt>
    <dgm:pt modelId="{29342D84-6615-41BD-94E8-FB609D1BE67B}">
      <dgm:prSet phldrT="[Текст]"/>
      <dgm:spPr/>
      <dgm:t>
        <a:bodyPr/>
        <a:lstStyle/>
        <a:p>
          <a:r>
            <a:rPr lang="ru-RU" dirty="0"/>
            <a:t>Товарные хозяйства</a:t>
          </a:r>
        </a:p>
      </dgm:t>
    </dgm:pt>
    <dgm:pt modelId="{0027998F-85D0-4380-BB08-381CDB0BD2FA}" type="parTrans" cxnId="{46294886-3C87-4EEE-8D8F-AD5684B339DC}">
      <dgm:prSet/>
      <dgm:spPr/>
      <dgm:t>
        <a:bodyPr/>
        <a:lstStyle/>
        <a:p>
          <a:endParaRPr lang="ru-RU"/>
        </a:p>
      </dgm:t>
    </dgm:pt>
    <dgm:pt modelId="{B24DA749-B6DC-49A8-BF29-44BB3539B046}" type="sibTrans" cxnId="{46294886-3C87-4EEE-8D8F-AD5684B339DC}">
      <dgm:prSet/>
      <dgm:spPr/>
      <dgm:t>
        <a:bodyPr/>
        <a:lstStyle/>
        <a:p>
          <a:endParaRPr lang="ru-RU"/>
        </a:p>
      </dgm:t>
    </dgm:pt>
    <dgm:pt modelId="{6FBB9997-114B-410D-9CB9-6A4613451D55}">
      <dgm:prSet phldrT="[Текст]" custT="1"/>
      <dgm:spPr/>
      <dgm:t>
        <a:bodyPr/>
        <a:lstStyle/>
        <a:p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Племенные заводы</a:t>
          </a:r>
        </a:p>
      </dgm:t>
    </dgm:pt>
    <dgm:pt modelId="{713AEBD2-701E-4967-9C35-664E3E31291B}" type="parTrans" cxnId="{3115368F-341F-4880-8EEA-38291C2FAFE4}">
      <dgm:prSet/>
      <dgm:spPr/>
      <dgm:t>
        <a:bodyPr/>
        <a:lstStyle/>
        <a:p>
          <a:endParaRPr lang="ru-RU"/>
        </a:p>
      </dgm:t>
    </dgm:pt>
    <dgm:pt modelId="{859E1ABD-7B2F-4D09-9B8F-CBE65696560A}" type="sibTrans" cxnId="{3115368F-341F-4880-8EEA-38291C2FAFE4}">
      <dgm:prSet/>
      <dgm:spPr/>
      <dgm:t>
        <a:bodyPr/>
        <a:lstStyle/>
        <a:p>
          <a:endParaRPr lang="ru-RU"/>
        </a:p>
      </dgm:t>
    </dgm:pt>
    <dgm:pt modelId="{6CDEF083-46BB-4EA1-9713-E6C5B0032CA6}">
      <dgm:prSet phldrT="[Текст]"/>
      <dgm:spPr/>
      <dgm:t>
        <a:bodyPr/>
        <a:lstStyle/>
        <a:p>
          <a:r>
            <a:rPr lang="ru-RU" dirty="0"/>
            <a:t>КФХ</a:t>
          </a:r>
        </a:p>
      </dgm:t>
    </dgm:pt>
    <dgm:pt modelId="{5380CEAA-EBD9-48EA-A0CC-C849A6CB8948}" type="parTrans" cxnId="{368901D3-950C-4F75-AC94-10B18AA2FE8C}">
      <dgm:prSet/>
      <dgm:spPr/>
      <dgm:t>
        <a:bodyPr/>
        <a:lstStyle/>
        <a:p>
          <a:endParaRPr lang="ru-RU" dirty="0"/>
        </a:p>
      </dgm:t>
    </dgm:pt>
    <dgm:pt modelId="{D11ACE33-5D5D-401A-998D-4C605E3693FA}" type="sibTrans" cxnId="{368901D3-950C-4F75-AC94-10B18AA2FE8C}">
      <dgm:prSet/>
      <dgm:spPr/>
      <dgm:t>
        <a:bodyPr/>
        <a:lstStyle/>
        <a:p>
          <a:endParaRPr lang="ru-RU"/>
        </a:p>
      </dgm:t>
    </dgm:pt>
    <dgm:pt modelId="{070BED41-C20F-4BCD-9E0C-92AFE97EFB6E}">
      <dgm:prSet phldrT="[Текст]"/>
      <dgm:spPr/>
      <dgm:t>
        <a:bodyPr/>
        <a:lstStyle/>
        <a:p>
          <a:r>
            <a:rPr lang="ru-RU" dirty="0"/>
            <a:t>Племенные репродукторы</a:t>
          </a:r>
        </a:p>
      </dgm:t>
    </dgm:pt>
    <dgm:pt modelId="{82DEE35D-FD45-406B-99CE-2B92155CF791}" type="parTrans" cxnId="{7E579EE2-E12C-49E8-8B76-0A281EB21D56}">
      <dgm:prSet/>
      <dgm:spPr/>
      <dgm:t>
        <a:bodyPr/>
        <a:lstStyle/>
        <a:p>
          <a:endParaRPr lang="ru-RU"/>
        </a:p>
      </dgm:t>
    </dgm:pt>
    <dgm:pt modelId="{92611BC9-9713-4F06-A4CF-FA57D7E3FB9F}" type="sibTrans" cxnId="{7E579EE2-E12C-49E8-8B76-0A281EB21D56}">
      <dgm:prSet/>
      <dgm:spPr/>
      <dgm:t>
        <a:bodyPr/>
        <a:lstStyle/>
        <a:p>
          <a:endParaRPr lang="ru-RU"/>
        </a:p>
      </dgm:t>
    </dgm:pt>
    <dgm:pt modelId="{345503A9-E87C-4520-80C3-D2D8B26F9C71}">
      <dgm:prSet phldrT="[Текст]" phldr="1" custRadScaleRad="155814" custRadScaleInc="271969"/>
      <dgm:spPr/>
      <dgm:t>
        <a:bodyPr/>
        <a:lstStyle/>
        <a:p>
          <a:endParaRPr lang="ru-RU" dirty="0"/>
        </a:p>
      </dgm:t>
    </dgm:pt>
    <dgm:pt modelId="{86DE2645-686A-4D1C-9545-7A26DADBA0B5}" type="parTrans" cxnId="{BC0DDE22-2600-41D4-91D1-5D48D6868C1C}">
      <dgm:prSet/>
      <dgm:spPr/>
      <dgm:t>
        <a:bodyPr/>
        <a:lstStyle/>
        <a:p>
          <a:endParaRPr lang="ru-RU"/>
        </a:p>
      </dgm:t>
    </dgm:pt>
    <dgm:pt modelId="{8A6AB21D-290D-4D93-8AE7-A0BEBA3CB44A}" type="sibTrans" cxnId="{BC0DDE22-2600-41D4-91D1-5D48D6868C1C}">
      <dgm:prSet/>
      <dgm:spPr/>
      <dgm:t>
        <a:bodyPr/>
        <a:lstStyle/>
        <a:p>
          <a:endParaRPr lang="ru-RU"/>
        </a:p>
      </dgm:t>
    </dgm:pt>
    <dgm:pt modelId="{69AB2618-EC2B-4A99-8F89-4C91F8AE0A8D}">
      <dgm:prSet phldrT="[Текст]" phldr="1" custRadScaleRad="155814" custRadScaleInc="271969"/>
      <dgm:spPr/>
      <dgm:t>
        <a:bodyPr/>
        <a:lstStyle/>
        <a:p>
          <a:endParaRPr lang="ru-RU" dirty="0"/>
        </a:p>
      </dgm:t>
    </dgm:pt>
    <dgm:pt modelId="{3779A8DF-36E1-4AEA-9A0D-65E0672C5A16}" type="parTrans" cxnId="{7241E74B-E71E-4D88-A357-54EE95B521D7}">
      <dgm:prSet/>
      <dgm:spPr/>
      <dgm:t>
        <a:bodyPr/>
        <a:lstStyle/>
        <a:p>
          <a:endParaRPr lang="ru-RU"/>
        </a:p>
      </dgm:t>
    </dgm:pt>
    <dgm:pt modelId="{32FBF927-B1B8-4D78-9570-86B55515225F}" type="sibTrans" cxnId="{7241E74B-E71E-4D88-A357-54EE95B521D7}">
      <dgm:prSet/>
      <dgm:spPr/>
      <dgm:t>
        <a:bodyPr/>
        <a:lstStyle/>
        <a:p>
          <a:endParaRPr lang="ru-RU"/>
        </a:p>
      </dgm:t>
    </dgm:pt>
    <dgm:pt modelId="{64A921BD-BD96-49B1-A5D9-7C59FC401CC5}">
      <dgm:prSet/>
      <dgm:spPr/>
      <dgm:t>
        <a:bodyPr/>
        <a:lstStyle/>
        <a:p>
          <a:endParaRPr lang="ru-RU"/>
        </a:p>
      </dgm:t>
    </dgm:pt>
    <dgm:pt modelId="{9468B7E3-D2E2-4FFC-924C-1F5EBC278B00}" type="parTrans" cxnId="{84971669-D87C-4C5D-A7E1-64D5B1D9AC03}">
      <dgm:prSet/>
      <dgm:spPr/>
      <dgm:t>
        <a:bodyPr/>
        <a:lstStyle/>
        <a:p>
          <a:endParaRPr lang="ru-RU"/>
        </a:p>
      </dgm:t>
    </dgm:pt>
    <dgm:pt modelId="{0333D1FE-DE01-4DD3-9E6C-C40414671543}" type="sibTrans" cxnId="{84971669-D87C-4C5D-A7E1-64D5B1D9AC03}">
      <dgm:prSet/>
      <dgm:spPr/>
      <dgm:t>
        <a:bodyPr/>
        <a:lstStyle/>
        <a:p>
          <a:endParaRPr lang="ru-RU"/>
        </a:p>
      </dgm:t>
    </dgm:pt>
    <dgm:pt modelId="{6FE0102B-8ABD-40A1-8D10-684CF8CBDF09}">
      <dgm:prSet custScaleX="168202" custRadScaleRad="180969" custRadScaleInc="237280"/>
      <dgm:spPr/>
      <dgm:t>
        <a:bodyPr/>
        <a:lstStyle/>
        <a:p>
          <a:endParaRPr lang="ru-RU"/>
        </a:p>
      </dgm:t>
    </dgm:pt>
    <dgm:pt modelId="{4B6DEC4D-F168-49DB-BC79-863A5AE2400A}" type="parTrans" cxnId="{2308F0CC-5764-4B73-8A8B-568450D85FA3}">
      <dgm:prSet/>
      <dgm:spPr/>
      <dgm:t>
        <a:bodyPr/>
        <a:lstStyle/>
        <a:p>
          <a:endParaRPr lang="ru-RU"/>
        </a:p>
      </dgm:t>
    </dgm:pt>
    <dgm:pt modelId="{DC129DE1-D1D5-4C78-BF99-8131E71BFA7D}" type="sibTrans" cxnId="{2308F0CC-5764-4B73-8A8B-568450D85FA3}">
      <dgm:prSet/>
      <dgm:spPr/>
      <dgm:t>
        <a:bodyPr/>
        <a:lstStyle/>
        <a:p>
          <a:endParaRPr lang="ru-RU"/>
        </a:p>
      </dgm:t>
    </dgm:pt>
    <dgm:pt modelId="{2DA2EAAA-6046-45B1-9984-B8E0BA4444F2}" type="pres">
      <dgm:prSet presAssocID="{F9136BB6-8BF7-4E57-8AA7-1D4FA47F7716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C769B061-9FFE-40B1-BE7B-2650A7074C67}" type="pres">
      <dgm:prSet presAssocID="{40F6E3C1-DC30-4B12-96AE-001A0F4A6118}" presName="centerShape" presStyleLbl="node0" presStyleIdx="0" presStyleCnt="1" custScaleX="516720" custScaleY="263610" custLinFactNeighborX="-1561" custLinFactNeighborY="-21268"/>
      <dgm:spPr/>
    </dgm:pt>
    <dgm:pt modelId="{6287D87A-CC41-455B-B3C2-EE2DE0A25867}" type="pres">
      <dgm:prSet presAssocID="{0027998F-85D0-4380-BB08-381CDB0BD2FA}" presName="parTrans" presStyleLbl="sibTrans2D1" presStyleIdx="0" presStyleCnt="4" custLinFactNeighborX="27877" custLinFactNeighborY="96592"/>
      <dgm:spPr/>
    </dgm:pt>
    <dgm:pt modelId="{1D1EAE79-A8F1-439A-AE14-CA9BDBB49EE6}" type="pres">
      <dgm:prSet presAssocID="{0027998F-85D0-4380-BB08-381CDB0BD2FA}" presName="connectorText" presStyleLbl="sibTrans2D1" presStyleIdx="0" presStyleCnt="4"/>
      <dgm:spPr/>
    </dgm:pt>
    <dgm:pt modelId="{FDBDB2B3-7283-415B-BA37-20AF6860B3B1}" type="pres">
      <dgm:prSet presAssocID="{29342D84-6615-41BD-94E8-FB609D1BE67B}" presName="node" presStyleLbl="node1" presStyleIdx="0" presStyleCnt="4" custScaleX="168202" custRadScaleRad="262481" custRadScaleInc="246774">
        <dgm:presLayoutVars>
          <dgm:bulletEnabled val="1"/>
        </dgm:presLayoutVars>
      </dgm:prSet>
      <dgm:spPr/>
    </dgm:pt>
    <dgm:pt modelId="{DB7AA90E-EFAC-4EB3-A21A-931A96DBD0AE}" type="pres">
      <dgm:prSet presAssocID="{713AEBD2-701E-4967-9C35-664E3E31291B}" presName="parTrans" presStyleLbl="sibTrans2D1" presStyleIdx="1" presStyleCnt="4" custScaleX="79332" custLinFactNeighborX="46864" custLinFactNeighborY="17027"/>
      <dgm:spPr/>
    </dgm:pt>
    <dgm:pt modelId="{9A95EFBB-1471-489E-9840-870467240689}" type="pres">
      <dgm:prSet presAssocID="{713AEBD2-701E-4967-9C35-664E3E31291B}" presName="connectorText" presStyleLbl="sibTrans2D1" presStyleIdx="1" presStyleCnt="4"/>
      <dgm:spPr/>
    </dgm:pt>
    <dgm:pt modelId="{9627B46C-C680-430B-B3F9-0BB7C9F1B96B}" type="pres">
      <dgm:prSet presAssocID="{6FBB9997-114B-410D-9CB9-6A4613451D55}" presName="node" presStyleLbl="node1" presStyleIdx="1" presStyleCnt="4" custScaleX="166386" custRadScaleRad="259827" custRadScaleInc="-51321">
        <dgm:presLayoutVars>
          <dgm:bulletEnabled val="1"/>
        </dgm:presLayoutVars>
      </dgm:prSet>
      <dgm:spPr/>
    </dgm:pt>
    <dgm:pt modelId="{2D436DD9-97FE-4B54-A06C-567A8CAF2424}" type="pres">
      <dgm:prSet presAssocID="{5380CEAA-EBD9-48EA-A0CC-C849A6CB8948}" presName="parTrans" presStyleLbl="sibTrans2D1" presStyleIdx="2" presStyleCnt="4" custScaleX="62558" custLinFactNeighborX="589" custLinFactNeighborY="79000"/>
      <dgm:spPr/>
    </dgm:pt>
    <dgm:pt modelId="{33B9A0EB-607F-41F1-AFA2-0CC122ED6CE2}" type="pres">
      <dgm:prSet presAssocID="{5380CEAA-EBD9-48EA-A0CC-C849A6CB8948}" presName="connectorText" presStyleLbl="sibTrans2D1" presStyleIdx="2" presStyleCnt="4"/>
      <dgm:spPr/>
    </dgm:pt>
    <dgm:pt modelId="{850B1F8E-CF34-46DA-B29C-AB830AB239DE}" type="pres">
      <dgm:prSet presAssocID="{6CDEF083-46BB-4EA1-9713-E6C5B0032CA6}" presName="node" presStyleLbl="node1" presStyleIdx="2" presStyleCnt="4" custScaleX="167262" custRadScaleRad="150887" custRadScaleInc="99285">
        <dgm:presLayoutVars>
          <dgm:bulletEnabled val="1"/>
        </dgm:presLayoutVars>
      </dgm:prSet>
      <dgm:spPr/>
    </dgm:pt>
    <dgm:pt modelId="{18A97C7F-EEFA-48E2-AE22-EE35533A7C6A}" type="pres">
      <dgm:prSet presAssocID="{82DEE35D-FD45-406B-99CE-2B92155CF791}" presName="parTrans" presStyleLbl="sibTrans2D1" presStyleIdx="3" presStyleCnt="4" custAng="8762649" custFlipHor="1" custScaleX="161779" custLinFactNeighborX="-12465" custLinFactNeighborY="-30263"/>
      <dgm:spPr/>
    </dgm:pt>
    <dgm:pt modelId="{3FA14B64-8100-4632-A937-B31038AC01C2}" type="pres">
      <dgm:prSet presAssocID="{82DEE35D-FD45-406B-99CE-2B92155CF791}" presName="connectorText" presStyleLbl="sibTrans2D1" presStyleIdx="3" presStyleCnt="4"/>
      <dgm:spPr/>
    </dgm:pt>
    <dgm:pt modelId="{6393E5FA-BD5A-43FF-A95B-57B1FEC02077}" type="pres">
      <dgm:prSet presAssocID="{070BED41-C20F-4BCD-9E0C-92AFE97EFB6E}" presName="node" presStyleLbl="node1" presStyleIdx="3" presStyleCnt="4" custScaleX="144477" custRadScaleRad="264781" custRadScaleInc="50307">
        <dgm:presLayoutVars>
          <dgm:bulletEnabled val="1"/>
        </dgm:presLayoutVars>
      </dgm:prSet>
      <dgm:spPr/>
    </dgm:pt>
  </dgm:ptLst>
  <dgm:cxnLst>
    <dgm:cxn modelId="{B3D45004-B939-4B2F-BB43-3B8927558424}" type="presOf" srcId="{070BED41-C20F-4BCD-9E0C-92AFE97EFB6E}" destId="{6393E5FA-BD5A-43FF-A95B-57B1FEC02077}" srcOrd="0" destOrd="0" presId="urn:microsoft.com/office/officeart/2005/8/layout/radial5"/>
    <dgm:cxn modelId="{5BA2AB22-F113-4C39-8ED3-14D9E4DDEA19}" type="presOf" srcId="{0027998F-85D0-4380-BB08-381CDB0BD2FA}" destId="{6287D87A-CC41-455B-B3C2-EE2DE0A25867}" srcOrd="0" destOrd="0" presId="urn:microsoft.com/office/officeart/2005/8/layout/radial5"/>
    <dgm:cxn modelId="{BC0DDE22-2600-41D4-91D1-5D48D6868C1C}" srcId="{F9136BB6-8BF7-4E57-8AA7-1D4FA47F7716}" destId="{345503A9-E87C-4520-80C3-D2D8B26F9C71}" srcOrd="1" destOrd="0" parTransId="{86DE2645-686A-4D1C-9545-7A26DADBA0B5}" sibTransId="{8A6AB21D-290D-4D93-8AE7-A0BEBA3CB44A}"/>
    <dgm:cxn modelId="{D05A6B23-EDB1-495D-B73F-9512A83FEFBE}" type="presOf" srcId="{F9136BB6-8BF7-4E57-8AA7-1D4FA47F7716}" destId="{2DA2EAAA-6046-45B1-9984-B8E0BA4444F2}" srcOrd="0" destOrd="0" presId="urn:microsoft.com/office/officeart/2005/8/layout/radial5"/>
    <dgm:cxn modelId="{3E671924-A77B-4FC8-B393-29F98FDC0E85}" type="presOf" srcId="{713AEBD2-701E-4967-9C35-664E3E31291B}" destId="{9A95EFBB-1471-489E-9840-870467240689}" srcOrd="1" destOrd="0" presId="urn:microsoft.com/office/officeart/2005/8/layout/radial5"/>
    <dgm:cxn modelId="{F525B625-5B92-4AAE-B58C-7C61B19B5D53}" type="presOf" srcId="{0027998F-85D0-4380-BB08-381CDB0BD2FA}" destId="{1D1EAE79-A8F1-439A-AE14-CA9BDBB49EE6}" srcOrd="1" destOrd="0" presId="urn:microsoft.com/office/officeart/2005/8/layout/radial5"/>
    <dgm:cxn modelId="{AFBA742E-8C70-475C-8C11-07E903EFCC9F}" type="presOf" srcId="{82DEE35D-FD45-406B-99CE-2B92155CF791}" destId="{3FA14B64-8100-4632-A937-B31038AC01C2}" srcOrd="1" destOrd="0" presId="urn:microsoft.com/office/officeart/2005/8/layout/radial5"/>
    <dgm:cxn modelId="{B5328E33-9D6C-4A1E-88A3-4EB2B852FBC8}" type="presOf" srcId="{5380CEAA-EBD9-48EA-A0CC-C849A6CB8948}" destId="{2D436DD9-97FE-4B54-A06C-567A8CAF2424}" srcOrd="0" destOrd="0" presId="urn:microsoft.com/office/officeart/2005/8/layout/radial5"/>
    <dgm:cxn modelId="{41F51642-A8A1-4A00-B53A-536D34510D3B}" type="presOf" srcId="{40F6E3C1-DC30-4B12-96AE-001A0F4A6118}" destId="{C769B061-9FFE-40B1-BE7B-2650A7074C67}" srcOrd="0" destOrd="0" presId="urn:microsoft.com/office/officeart/2005/8/layout/radial5"/>
    <dgm:cxn modelId="{61F3F044-CCDB-4BAD-BC70-139716A4A7D2}" type="presOf" srcId="{5380CEAA-EBD9-48EA-A0CC-C849A6CB8948}" destId="{33B9A0EB-607F-41F1-AFA2-0CC122ED6CE2}" srcOrd="1" destOrd="0" presId="urn:microsoft.com/office/officeart/2005/8/layout/radial5"/>
    <dgm:cxn modelId="{95F21148-BEB3-465E-8CA1-3E7E4A21B5DC}" type="presOf" srcId="{6FBB9997-114B-410D-9CB9-6A4613451D55}" destId="{9627B46C-C680-430B-B3F9-0BB7C9F1B96B}" srcOrd="0" destOrd="0" presId="urn:microsoft.com/office/officeart/2005/8/layout/radial5"/>
    <dgm:cxn modelId="{84971669-D87C-4C5D-A7E1-64D5B1D9AC03}" srcId="{F9136BB6-8BF7-4E57-8AA7-1D4FA47F7716}" destId="{64A921BD-BD96-49B1-A5D9-7C59FC401CC5}" srcOrd="3" destOrd="0" parTransId="{9468B7E3-D2E2-4FFC-924C-1F5EBC278B00}" sibTransId="{0333D1FE-DE01-4DD3-9E6C-C40414671543}"/>
    <dgm:cxn modelId="{7241E74B-E71E-4D88-A357-54EE95B521D7}" srcId="{F9136BB6-8BF7-4E57-8AA7-1D4FA47F7716}" destId="{69AB2618-EC2B-4A99-8F89-4C91F8AE0A8D}" srcOrd="2" destOrd="0" parTransId="{3779A8DF-36E1-4AEA-9A0D-65E0672C5A16}" sibTransId="{32FBF927-B1B8-4D78-9570-86B55515225F}"/>
    <dgm:cxn modelId="{46294886-3C87-4EEE-8D8F-AD5684B339DC}" srcId="{40F6E3C1-DC30-4B12-96AE-001A0F4A6118}" destId="{29342D84-6615-41BD-94E8-FB609D1BE67B}" srcOrd="0" destOrd="0" parTransId="{0027998F-85D0-4380-BB08-381CDB0BD2FA}" sibTransId="{B24DA749-B6DC-49A8-BF29-44BB3539B046}"/>
    <dgm:cxn modelId="{3115368F-341F-4880-8EEA-38291C2FAFE4}" srcId="{40F6E3C1-DC30-4B12-96AE-001A0F4A6118}" destId="{6FBB9997-114B-410D-9CB9-6A4613451D55}" srcOrd="1" destOrd="0" parTransId="{713AEBD2-701E-4967-9C35-664E3E31291B}" sibTransId="{859E1ABD-7B2F-4D09-9B8F-CBE65696560A}"/>
    <dgm:cxn modelId="{A06DC29F-36F1-459B-B838-76B2DE0F5EF4}" type="presOf" srcId="{713AEBD2-701E-4967-9C35-664E3E31291B}" destId="{DB7AA90E-EFAC-4EB3-A21A-931A96DBD0AE}" srcOrd="0" destOrd="0" presId="urn:microsoft.com/office/officeart/2005/8/layout/radial5"/>
    <dgm:cxn modelId="{061737A8-7E3F-4B2C-908F-EDA6DFD79F02}" type="presOf" srcId="{82DEE35D-FD45-406B-99CE-2B92155CF791}" destId="{18A97C7F-EEFA-48E2-AE22-EE35533A7C6A}" srcOrd="0" destOrd="0" presId="urn:microsoft.com/office/officeart/2005/8/layout/radial5"/>
    <dgm:cxn modelId="{8A47A1C4-C47F-48E1-9E0A-EF3658EB4DD1}" type="presOf" srcId="{6CDEF083-46BB-4EA1-9713-E6C5B0032CA6}" destId="{850B1F8E-CF34-46DA-B29C-AB830AB239DE}" srcOrd="0" destOrd="0" presId="urn:microsoft.com/office/officeart/2005/8/layout/radial5"/>
    <dgm:cxn modelId="{2308F0CC-5764-4B73-8A8B-568450D85FA3}" srcId="{F9136BB6-8BF7-4E57-8AA7-1D4FA47F7716}" destId="{6FE0102B-8ABD-40A1-8D10-684CF8CBDF09}" srcOrd="4" destOrd="0" parTransId="{4B6DEC4D-F168-49DB-BC79-863A5AE2400A}" sibTransId="{DC129DE1-D1D5-4C78-BF99-8131E71BFA7D}"/>
    <dgm:cxn modelId="{368901D3-950C-4F75-AC94-10B18AA2FE8C}" srcId="{40F6E3C1-DC30-4B12-96AE-001A0F4A6118}" destId="{6CDEF083-46BB-4EA1-9713-E6C5B0032CA6}" srcOrd="2" destOrd="0" parTransId="{5380CEAA-EBD9-48EA-A0CC-C849A6CB8948}" sibTransId="{D11ACE33-5D5D-401A-998D-4C605E3693FA}"/>
    <dgm:cxn modelId="{9D0B7CD5-F57C-4FA8-9FC6-744D8FE3F6B1}" type="presOf" srcId="{29342D84-6615-41BD-94E8-FB609D1BE67B}" destId="{FDBDB2B3-7283-415B-BA37-20AF6860B3B1}" srcOrd="0" destOrd="0" presId="urn:microsoft.com/office/officeart/2005/8/layout/radial5"/>
    <dgm:cxn modelId="{7E579EE2-E12C-49E8-8B76-0A281EB21D56}" srcId="{40F6E3C1-DC30-4B12-96AE-001A0F4A6118}" destId="{070BED41-C20F-4BCD-9E0C-92AFE97EFB6E}" srcOrd="3" destOrd="0" parTransId="{82DEE35D-FD45-406B-99CE-2B92155CF791}" sibTransId="{92611BC9-9713-4F06-A4CF-FA57D7E3FB9F}"/>
    <dgm:cxn modelId="{E0F477F7-47AD-4CAA-B63B-0DA9BF215517}" srcId="{F9136BB6-8BF7-4E57-8AA7-1D4FA47F7716}" destId="{40F6E3C1-DC30-4B12-96AE-001A0F4A6118}" srcOrd="0" destOrd="0" parTransId="{4F3D349E-C1B2-4B70-A896-9AE57F27FEA3}" sibTransId="{5130F1E3-7935-49DB-8C7B-BDDF1C6E63BB}"/>
    <dgm:cxn modelId="{CD0B3F30-5425-4DB5-AB68-3329D02AE711}" type="presParOf" srcId="{2DA2EAAA-6046-45B1-9984-B8E0BA4444F2}" destId="{C769B061-9FFE-40B1-BE7B-2650A7074C67}" srcOrd="0" destOrd="0" presId="urn:microsoft.com/office/officeart/2005/8/layout/radial5"/>
    <dgm:cxn modelId="{26CD4FC9-D81A-4E64-B0AA-F57E62F62BC7}" type="presParOf" srcId="{2DA2EAAA-6046-45B1-9984-B8E0BA4444F2}" destId="{6287D87A-CC41-455B-B3C2-EE2DE0A25867}" srcOrd="1" destOrd="0" presId="urn:microsoft.com/office/officeart/2005/8/layout/radial5"/>
    <dgm:cxn modelId="{AC02D166-9ACA-4DB2-91E7-A8D96C91D61C}" type="presParOf" srcId="{6287D87A-CC41-455B-B3C2-EE2DE0A25867}" destId="{1D1EAE79-A8F1-439A-AE14-CA9BDBB49EE6}" srcOrd="0" destOrd="0" presId="urn:microsoft.com/office/officeart/2005/8/layout/radial5"/>
    <dgm:cxn modelId="{91B85830-2703-4EF7-ADAE-75313CB587CE}" type="presParOf" srcId="{2DA2EAAA-6046-45B1-9984-B8E0BA4444F2}" destId="{FDBDB2B3-7283-415B-BA37-20AF6860B3B1}" srcOrd="2" destOrd="0" presId="urn:microsoft.com/office/officeart/2005/8/layout/radial5"/>
    <dgm:cxn modelId="{A8F6C037-F215-4DC6-A754-FDDB6401BF87}" type="presParOf" srcId="{2DA2EAAA-6046-45B1-9984-B8E0BA4444F2}" destId="{DB7AA90E-EFAC-4EB3-A21A-931A96DBD0AE}" srcOrd="3" destOrd="0" presId="urn:microsoft.com/office/officeart/2005/8/layout/radial5"/>
    <dgm:cxn modelId="{FE54F3C5-54C8-4D39-B1BC-DA654198CE50}" type="presParOf" srcId="{DB7AA90E-EFAC-4EB3-A21A-931A96DBD0AE}" destId="{9A95EFBB-1471-489E-9840-870467240689}" srcOrd="0" destOrd="0" presId="urn:microsoft.com/office/officeart/2005/8/layout/radial5"/>
    <dgm:cxn modelId="{1135C68B-0CCD-4C9C-906A-CCF8217C8F82}" type="presParOf" srcId="{2DA2EAAA-6046-45B1-9984-B8E0BA4444F2}" destId="{9627B46C-C680-430B-B3F9-0BB7C9F1B96B}" srcOrd="4" destOrd="0" presId="urn:microsoft.com/office/officeart/2005/8/layout/radial5"/>
    <dgm:cxn modelId="{7938DCFD-4883-4042-B0E2-ACB2981D90C0}" type="presParOf" srcId="{2DA2EAAA-6046-45B1-9984-B8E0BA4444F2}" destId="{2D436DD9-97FE-4B54-A06C-567A8CAF2424}" srcOrd="5" destOrd="0" presId="urn:microsoft.com/office/officeart/2005/8/layout/radial5"/>
    <dgm:cxn modelId="{B88A0F60-DA11-4EEB-9666-DD143FA7D3CC}" type="presParOf" srcId="{2D436DD9-97FE-4B54-A06C-567A8CAF2424}" destId="{33B9A0EB-607F-41F1-AFA2-0CC122ED6CE2}" srcOrd="0" destOrd="0" presId="urn:microsoft.com/office/officeart/2005/8/layout/radial5"/>
    <dgm:cxn modelId="{1665787C-5E91-4CDA-8223-F5AC09AA45B8}" type="presParOf" srcId="{2DA2EAAA-6046-45B1-9984-B8E0BA4444F2}" destId="{850B1F8E-CF34-46DA-B29C-AB830AB239DE}" srcOrd="6" destOrd="0" presId="urn:microsoft.com/office/officeart/2005/8/layout/radial5"/>
    <dgm:cxn modelId="{23EE253E-0E36-4124-9954-D80121A74E88}" type="presParOf" srcId="{2DA2EAAA-6046-45B1-9984-B8E0BA4444F2}" destId="{18A97C7F-EEFA-48E2-AE22-EE35533A7C6A}" srcOrd="7" destOrd="0" presId="urn:microsoft.com/office/officeart/2005/8/layout/radial5"/>
    <dgm:cxn modelId="{28E235C9-B94B-4C4D-9443-F3F9A29BA5DC}" type="presParOf" srcId="{18A97C7F-EEFA-48E2-AE22-EE35533A7C6A}" destId="{3FA14B64-8100-4632-A937-B31038AC01C2}" srcOrd="0" destOrd="0" presId="urn:microsoft.com/office/officeart/2005/8/layout/radial5"/>
    <dgm:cxn modelId="{9CC2F15D-BFFF-479F-9A79-AA12FF978D71}" type="presParOf" srcId="{2DA2EAAA-6046-45B1-9984-B8E0BA4444F2}" destId="{6393E5FA-BD5A-43FF-A95B-57B1FEC02077}" srcOrd="8" destOrd="0" presId="urn:microsoft.com/office/officeart/2005/8/layout/radial5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5BF81E-5899-4C23-8FB1-EACFE38CD85C}">
      <dsp:nvSpPr>
        <dsp:cNvPr id="0" name=""/>
        <dsp:cNvSpPr/>
      </dsp:nvSpPr>
      <dsp:spPr>
        <a:xfrm>
          <a:off x="8214348" y="3262162"/>
          <a:ext cx="91440" cy="60735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0735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A67424-66EE-4455-B9A4-52ECCEDDE074}">
      <dsp:nvSpPr>
        <dsp:cNvPr id="0" name=""/>
        <dsp:cNvSpPr/>
      </dsp:nvSpPr>
      <dsp:spPr>
        <a:xfrm>
          <a:off x="6117564" y="1328712"/>
          <a:ext cx="2142504" cy="6073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3896"/>
              </a:lnTo>
              <a:lnTo>
                <a:pt x="2142504" y="413896"/>
              </a:lnTo>
              <a:lnTo>
                <a:pt x="2142504" y="60735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DD0CDA-4662-4D4B-BF5A-5E1F0A26ED01}">
      <dsp:nvSpPr>
        <dsp:cNvPr id="0" name=""/>
        <dsp:cNvSpPr/>
      </dsp:nvSpPr>
      <dsp:spPr>
        <a:xfrm>
          <a:off x="4431455" y="3262162"/>
          <a:ext cx="1276204" cy="6073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3896"/>
              </a:lnTo>
              <a:lnTo>
                <a:pt x="1276204" y="413896"/>
              </a:lnTo>
              <a:lnTo>
                <a:pt x="1276204" y="60735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03365F-CCA5-4106-9E9C-581BA1C004E0}">
      <dsp:nvSpPr>
        <dsp:cNvPr id="0" name=""/>
        <dsp:cNvSpPr/>
      </dsp:nvSpPr>
      <dsp:spPr>
        <a:xfrm>
          <a:off x="3155250" y="3262162"/>
          <a:ext cx="1276204" cy="607357"/>
        </a:xfrm>
        <a:custGeom>
          <a:avLst/>
          <a:gdLst/>
          <a:ahLst/>
          <a:cxnLst/>
          <a:rect l="0" t="0" r="0" b="0"/>
          <a:pathLst>
            <a:path>
              <a:moveTo>
                <a:pt x="1276204" y="0"/>
              </a:moveTo>
              <a:lnTo>
                <a:pt x="1276204" y="413896"/>
              </a:lnTo>
              <a:lnTo>
                <a:pt x="0" y="413896"/>
              </a:lnTo>
              <a:lnTo>
                <a:pt x="0" y="60735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6B6F13-34A2-46B2-971B-531ECCFE0DB5}">
      <dsp:nvSpPr>
        <dsp:cNvPr id="0" name=""/>
        <dsp:cNvSpPr/>
      </dsp:nvSpPr>
      <dsp:spPr>
        <a:xfrm>
          <a:off x="4431455" y="1328712"/>
          <a:ext cx="1686109" cy="607357"/>
        </a:xfrm>
        <a:custGeom>
          <a:avLst/>
          <a:gdLst/>
          <a:ahLst/>
          <a:cxnLst/>
          <a:rect l="0" t="0" r="0" b="0"/>
          <a:pathLst>
            <a:path>
              <a:moveTo>
                <a:pt x="1686109" y="0"/>
              </a:moveTo>
              <a:lnTo>
                <a:pt x="1686109" y="413896"/>
              </a:lnTo>
              <a:lnTo>
                <a:pt x="0" y="413896"/>
              </a:lnTo>
              <a:lnTo>
                <a:pt x="0" y="60735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736A4B-338C-4C15-8657-4E47BFBA2B0C}">
      <dsp:nvSpPr>
        <dsp:cNvPr id="0" name=""/>
        <dsp:cNvSpPr/>
      </dsp:nvSpPr>
      <dsp:spPr>
        <a:xfrm>
          <a:off x="4666401" y="2619"/>
          <a:ext cx="2902325" cy="132609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B1BDAF-D405-4BE3-B1F6-F0B912BFF078}">
      <dsp:nvSpPr>
        <dsp:cNvPr id="0" name=""/>
        <dsp:cNvSpPr/>
      </dsp:nvSpPr>
      <dsp:spPr>
        <a:xfrm>
          <a:off x="4898438" y="223055"/>
          <a:ext cx="2902325" cy="13260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Племенные заводы – 10%</a:t>
          </a:r>
        </a:p>
      </dsp:txBody>
      <dsp:txXfrm>
        <a:off x="4937278" y="261895"/>
        <a:ext cx="2824645" cy="1248412"/>
      </dsp:txXfrm>
    </dsp:sp>
    <dsp:sp modelId="{B5CE5685-A439-47E0-A136-5F319E7C048E}">
      <dsp:nvSpPr>
        <dsp:cNvPr id="0" name=""/>
        <dsp:cNvSpPr/>
      </dsp:nvSpPr>
      <dsp:spPr>
        <a:xfrm>
          <a:off x="2930892" y="1936069"/>
          <a:ext cx="3001124" cy="132609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7412B5-5C99-436C-87C9-868BE7AD5FB5}">
      <dsp:nvSpPr>
        <dsp:cNvPr id="0" name=""/>
        <dsp:cNvSpPr/>
      </dsp:nvSpPr>
      <dsp:spPr>
        <a:xfrm>
          <a:off x="3162930" y="2156504"/>
          <a:ext cx="3001124" cy="13260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Племенные репродукторы – 10%</a:t>
          </a:r>
        </a:p>
      </dsp:txBody>
      <dsp:txXfrm>
        <a:off x="3201770" y="2195344"/>
        <a:ext cx="2923444" cy="1248412"/>
      </dsp:txXfrm>
    </dsp:sp>
    <dsp:sp modelId="{01F6CC5F-2A33-4B20-BEAD-3D36B460DB79}">
      <dsp:nvSpPr>
        <dsp:cNvPr id="0" name=""/>
        <dsp:cNvSpPr/>
      </dsp:nvSpPr>
      <dsp:spPr>
        <a:xfrm>
          <a:off x="2111083" y="3869519"/>
          <a:ext cx="2088334" cy="132609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A48616-EF8A-4C5B-BF78-13B613DD54D0}">
      <dsp:nvSpPr>
        <dsp:cNvPr id="0" name=""/>
        <dsp:cNvSpPr/>
      </dsp:nvSpPr>
      <dsp:spPr>
        <a:xfrm>
          <a:off x="2343120" y="4089954"/>
          <a:ext cx="2088334" cy="13260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Товарные хозяйства</a:t>
          </a:r>
        </a:p>
      </dsp:txBody>
      <dsp:txXfrm>
        <a:off x="2381960" y="4128794"/>
        <a:ext cx="2010654" cy="1248412"/>
      </dsp:txXfrm>
    </dsp:sp>
    <dsp:sp modelId="{871245A6-3872-421C-93C3-E46EE4B89919}">
      <dsp:nvSpPr>
        <dsp:cNvPr id="0" name=""/>
        <dsp:cNvSpPr/>
      </dsp:nvSpPr>
      <dsp:spPr>
        <a:xfrm>
          <a:off x="4663492" y="3869519"/>
          <a:ext cx="2088334" cy="132609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EE06F8-A874-4037-A777-D8409287CCEC}">
      <dsp:nvSpPr>
        <dsp:cNvPr id="0" name=""/>
        <dsp:cNvSpPr/>
      </dsp:nvSpPr>
      <dsp:spPr>
        <a:xfrm>
          <a:off x="4895529" y="4089954"/>
          <a:ext cx="2088334" cy="13260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КФХ</a:t>
          </a:r>
        </a:p>
      </dsp:txBody>
      <dsp:txXfrm>
        <a:off x="4934369" y="4128794"/>
        <a:ext cx="2010654" cy="1248412"/>
      </dsp:txXfrm>
    </dsp:sp>
    <dsp:sp modelId="{20DAF40A-DC1C-4DFC-9CEB-3C61817F067B}">
      <dsp:nvSpPr>
        <dsp:cNvPr id="0" name=""/>
        <dsp:cNvSpPr/>
      </dsp:nvSpPr>
      <dsp:spPr>
        <a:xfrm>
          <a:off x="7215901" y="1936069"/>
          <a:ext cx="2088334" cy="132609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E12BF1-2C91-44D1-AE92-A03BF74634A7}">
      <dsp:nvSpPr>
        <dsp:cNvPr id="0" name=""/>
        <dsp:cNvSpPr/>
      </dsp:nvSpPr>
      <dsp:spPr>
        <a:xfrm>
          <a:off x="7447938" y="2156504"/>
          <a:ext cx="2088334" cy="13260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Товарные хозяйства</a:t>
          </a:r>
        </a:p>
      </dsp:txBody>
      <dsp:txXfrm>
        <a:off x="7486778" y="2195344"/>
        <a:ext cx="2010654" cy="1248412"/>
      </dsp:txXfrm>
    </dsp:sp>
    <dsp:sp modelId="{F969F5ED-520E-40BA-BD83-BB86AE7D0DF2}">
      <dsp:nvSpPr>
        <dsp:cNvPr id="0" name=""/>
        <dsp:cNvSpPr/>
      </dsp:nvSpPr>
      <dsp:spPr>
        <a:xfrm>
          <a:off x="7215901" y="3869519"/>
          <a:ext cx="2088334" cy="132609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001A60-07F2-43FF-A562-6C59058DEA07}">
      <dsp:nvSpPr>
        <dsp:cNvPr id="0" name=""/>
        <dsp:cNvSpPr/>
      </dsp:nvSpPr>
      <dsp:spPr>
        <a:xfrm>
          <a:off x="7447938" y="4089954"/>
          <a:ext cx="2088334" cy="13260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население</a:t>
          </a:r>
        </a:p>
      </dsp:txBody>
      <dsp:txXfrm>
        <a:off x="7486778" y="4128794"/>
        <a:ext cx="2010654" cy="124841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69B061-9FFE-40B1-BE7B-2650A7074C67}">
      <dsp:nvSpPr>
        <dsp:cNvPr id="0" name=""/>
        <dsp:cNvSpPr/>
      </dsp:nvSpPr>
      <dsp:spPr>
        <a:xfrm>
          <a:off x="2313067" y="0"/>
          <a:ext cx="7096143" cy="362017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Организации по искусственному осеменению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За 2016 год реализовали – 255,6 тыс. доз семени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На 01.01.2017 г имеется -36 голов быков-производителей</a:t>
          </a:r>
        </a:p>
      </dsp:txBody>
      <dsp:txXfrm>
        <a:off x="3352273" y="530162"/>
        <a:ext cx="5017731" cy="2559846"/>
      </dsp:txXfrm>
    </dsp:sp>
    <dsp:sp modelId="{6287D87A-CC41-455B-B3C2-EE2DE0A25867}">
      <dsp:nvSpPr>
        <dsp:cNvPr id="0" name=""/>
        <dsp:cNvSpPr/>
      </dsp:nvSpPr>
      <dsp:spPr>
        <a:xfrm rot="1723596">
          <a:off x="8805242" y="3751138"/>
          <a:ext cx="906181" cy="46692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700" kern="1200"/>
        </a:p>
      </dsp:txBody>
      <dsp:txXfrm>
        <a:off x="8813862" y="3810860"/>
        <a:ext cx="766104" cy="280153"/>
      </dsp:txXfrm>
    </dsp:sp>
    <dsp:sp modelId="{FDBDB2B3-7283-415B-BA37-20AF6860B3B1}">
      <dsp:nvSpPr>
        <dsp:cNvPr id="0" name=""/>
        <dsp:cNvSpPr/>
      </dsp:nvSpPr>
      <dsp:spPr>
        <a:xfrm>
          <a:off x="9472086" y="3735569"/>
          <a:ext cx="2309927" cy="137330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/>
            <a:t>Товарные хозяйства</a:t>
          </a:r>
        </a:p>
      </dsp:txBody>
      <dsp:txXfrm>
        <a:off x="9810367" y="3936685"/>
        <a:ext cx="1633365" cy="971073"/>
      </dsp:txXfrm>
    </dsp:sp>
    <dsp:sp modelId="{DB7AA90E-EFAC-4EB3-A21A-931A96DBD0AE}">
      <dsp:nvSpPr>
        <dsp:cNvPr id="0" name=""/>
        <dsp:cNvSpPr/>
      </dsp:nvSpPr>
      <dsp:spPr>
        <a:xfrm rot="20785290">
          <a:off x="9269505" y="836553"/>
          <a:ext cx="166281" cy="46692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700" kern="1200"/>
        </a:p>
      </dsp:txBody>
      <dsp:txXfrm>
        <a:off x="9270202" y="935794"/>
        <a:ext cx="116397" cy="280153"/>
      </dsp:txXfrm>
    </dsp:sp>
    <dsp:sp modelId="{9627B46C-C680-430B-B3F9-0BB7C9F1B96B}">
      <dsp:nvSpPr>
        <dsp:cNvPr id="0" name=""/>
        <dsp:cNvSpPr/>
      </dsp:nvSpPr>
      <dsp:spPr>
        <a:xfrm>
          <a:off x="9369996" y="0"/>
          <a:ext cx="2284987" cy="137330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Племенные заводы</a:t>
          </a:r>
        </a:p>
      </dsp:txBody>
      <dsp:txXfrm>
        <a:off x="9704625" y="201116"/>
        <a:ext cx="1615729" cy="971073"/>
      </dsp:txXfrm>
    </dsp:sp>
    <dsp:sp modelId="{2D436DD9-97FE-4B54-A06C-567A8CAF2424}">
      <dsp:nvSpPr>
        <dsp:cNvPr id="0" name=""/>
        <dsp:cNvSpPr/>
      </dsp:nvSpPr>
      <dsp:spPr>
        <a:xfrm rot="7558145">
          <a:off x="4408993" y="3836161"/>
          <a:ext cx="163180" cy="46692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700" kern="1200" dirty="0"/>
        </a:p>
      </dsp:txBody>
      <dsp:txXfrm rot="10800000">
        <a:off x="4447847" y="3909736"/>
        <a:ext cx="114226" cy="280153"/>
      </dsp:txXfrm>
    </dsp:sp>
    <dsp:sp modelId="{850B1F8E-CF34-46DA-B29C-AB830AB239DE}">
      <dsp:nvSpPr>
        <dsp:cNvPr id="0" name=""/>
        <dsp:cNvSpPr/>
      </dsp:nvSpPr>
      <dsp:spPr>
        <a:xfrm>
          <a:off x="2734525" y="3849153"/>
          <a:ext cx="2297018" cy="137330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/>
            <a:t>КФХ</a:t>
          </a:r>
        </a:p>
      </dsp:txBody>
      <dsp:txXfrm>
        <a:off x="3070915" y="4050269"/>
        <a:ext cx="1624238" cy="971073"/>
      </dsp:txXfrm>
    </dsp:sp>
    <dsp:sp modelId="{18A97C7F-EEFA-48E2-AE22-EE35533A7C6A}">
      <dsp:nvSpPr>
        <dsp:cNvPr id="0" name=""/>
        <dsp:cNvSpPr/>
      </dsp:nvSpPr>
      <dsp:spPr>
        <a:xfrm rot="1219820" flipH="1">
          <a:off x="2165664" y="600467"/>
          <a:ext cx="435538" cy="46692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700" kern="1200"/>
        </a:p>
      </dsp:txBody>
      <dsp:txXfrm rot="10800000">
        <a:off x="2292255" y="716550"/>
        <a:ext cx="304877" cy="280153"/>
      </dsp:txXfrm>
    </dsp:sp>
    <dsp:sp modelId="{6393E5FA-BD5A-43FF-A95B-57B1FEC02077}">
      <dsp:nvSpPr>
        <dsp:cNvPr id="0" name=""/>
        <dsp:cNvSpPr/>
      </dsp:nvSpPr>
      <dsp:spPr>
        <a:xfrm>
          <a:off x="234400" y="0"/>
          <a:ext cx="1984110" cy="137330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/>
            <a:t>Племенные репродукторы</a:t>
          </a:r>
        </a:p>
      </dsp:txBody>
      <dsp:txXfrm>
        <a:off x="524966" y="201116"/>
        <a:ext cx="1402978" cy="9710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913" cy="484188"/>
          </a:xfrm>
          <a:prstGeom prst="rect">
            <a:avLst/>
          </a:prstGeom>
        </p:spPr>
        <p:txBody>
          <a:bodyPr vert="horz" lIns="90521" tIns="45259" rIns="90521" bIns="45259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97313" y="0"/>
            <a:ext cx="2982912" cy="484188"/>
          </a:xfrm>
          <a:prstGeom prst="rect">
            <a:avLst/>
          </a:prstGeom>
        </p:spPr>
        <p:txBody>
          <a:bodyPr vert="horz" lIns="90521" tIns="45259" rIns="90521" bIns="45259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DD2E2E5-F1B9-42AA-BE25-8B31C9349866}" type="datetimeFigureOut">
              <a:rPr lang="ru-RU"/>
              <a:pPr>
                <a:defRPr/>
              </a:pPr>
              <a:t>21.07.2017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22250" y="723900"/>
            <a:ext cx="6442075" cy="36242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521" tIns="45259" rIns="90521" bIns="45259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7388" y="4589463"/>
            <a:ext cx="5507037" cy="4348162"/>
          </a:xfrm>
          <a:prstGeom prst="rect">
            <a:avLst/>
          </a:prstGeom>
        </p:spPr>
        <p:txBody>
          <a:bodyPr vert="horz" lIns="90521" tIns="45259" rIns="90521" bIns="45259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175750"/>
            <a:ext cx="2982913" cy="484188"/>
          </a:xfrm>
          <a:prstGeom prst="rect">
            <a:avLst/>
          </a:prstGeom>
        </p:spPr>
        <p:txBody>
          <a:bodyPr vert="horz" lIns="90521" tIns="45259" rIns="90521" bIns="45259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97313" y="9175750"/>
            <a:ext cx="2982912" cy="484188"/>
          </a:xfrm>
          <a:prstGeom prst="rect">
            <a:avLst/>
          </a:prstGeom>
        </p:spPr>
        <p:txBody>
          <a:bodyPr vert="horz" lIns="90521" tIns="45259" rIns="90521" bIns="45259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E2BE840-C4E7-4726-B3F2-7E964973D9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/>
          </a:p>
        </p:txBody>
      </p:sp>
      <p:sp>
        <p:nvSpPr>
          <p:cNvPr id="51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36600" indent="-282575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33475" indent="-225425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587500" indent="-225425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41525" indent="-225425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498725" indent="-225425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55925" indent="-225425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13125" indent="-225425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70325" indent="-225425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793AA3C-533C-4669-B7EC-59DF798C530A}" type="slidenum">
              <a:rPr lang="ru-RU" altLang="ru-RU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/>
          </a:p>
        </p:txBody>
      </p:sp>
      <p:sp>
        <p:nvSpPr>
          <p:cNvPr id="368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36600" indent="-282575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33475" indent="-225425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587500" indent="-225425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41525" indent="-225425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498725" indent="-225425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55925" indent="-225425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13125" indent="-225425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70325" indent="-225425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D1180D4-ADE4-4074-8535-F366F7B5B3D5}" type="slidenum">
              <a:rPr lang="ru-RU" altLang="ru-RU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38347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2BE840-C4E7-4726-B3F2-7E964973D9A8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74778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2BE840-C4E7-4726-B3F2-7E964973D9A8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82912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altLang="ru-RU"/>
              <a:t>Благодарю за внимание.</a:t>
            </a:r>
          </a:p>
        </p:txBody>
      </p:sp>
      <p:sp>
        <p:nvSpPr>
          <p:cNvPr id="6451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36600" indent="-282575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33475" indent="-225425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587500" indent="-225425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41525" indent="-225425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498725" indent="-225425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55925" indent="-225425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13125" indent="-225425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70325" indent="-225425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DF81E17-2D8C-42E3-B9D5-56C4760F169B}" type="slidenum">
              <a:rPr lang="ru-RU" altLang="ru-RU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934CF3-5106-4219-AF6C-8D077E2FA8A5}" type="datetime1">
              <a:rPr lang="en-US"/>
              <a:pPr>
                <a:defRPr/>
              </a:pPr>
              <a:t>7/21/2017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AAE965-4F01-4CE9-B4F4-EDF504231A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7284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621383-C690-4375-8EE5-5EF13F439419}" type="datetime1">
              <a:rPr lang="en-US"/>
              <a:pPr>
                <a:defRPr/>
              </a:pPr>
              <a:t>7/21/2017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F8012D-22DB-42A9-91DE-E2FDAD99E3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2536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4282DB-AA5D-41C4-A49A-E9E1B13771A1}" type="datetime1">
              <a:rPr lang="en-US"/>
              <a:pPr>
                <a:defRPr/>
              </a:pPr>
              <a:t>7/21/2017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0180C5-6789-44B3-AFA1-080695F78C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7666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D21BDF-FDD7-417C-A866-3612693CFA72}" type="datetime1">
              <a:rPr lang="en-US"/>
              <a:pPr>
                <a:defRPr/>
              </a:pPr>
              <a:t>7/21/2017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8FB5D-12D8-4F82-B91E-96B7A6A0EA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326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F19E48-A26A-4430-9F80-D025DB9FF668}" type="datetime1">
              <a:rPr lang="en-US"/>
              <a:pPr>
                <a:defRPr/>
              </a:pPr>
              <a:t>7/21/2017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355931-1739-46F9-931A-389681537B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9025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A02346-0B30-42CF-A660-1C1C0A63F11D}" type="datetime1">
              <a:rPr lang="en-US"/>
              <a:pPr>
                <a:defRPr/>
              </a:pPr>
              <a:t>7/21/2017</a:t>
            </a:fld>
            <a:endParaRPr lang="en-US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A024E1-8734-49B1-91C3-04B8AC328B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0006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F4F57D-229A-443F-BA63-9EB56C3E274B}" type="datetime1">
              <a:rPr lang="en-US"/>
              <a:pPr>
                <a:defRPr/>
              </a:pPr>
              <a:t>7/21/2017</a:t>
            </a:fld>
            <a:endParaRPr lang="en-US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59E034-00B9-4CDF-8088-765F16FABF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9356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BDFE1E-E9F5-4215-86E0-23DA41DE1630}" type="datetime1">
              <a:rPr lang="en-US"/>
              <a:pPr>
                <a:defRPr/>
              </a:pPr>
              <a:t>7/21/2017</a:t>
            </a:fld>
            <a:endParaRPr lang="en-US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5C36BF-6838-46BC-9CFB-26ED33C0F3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468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833D3-3C0F-4A05-B5EE-320079D7763F}" type="datetime1">
              <a:rPr lang="en-US"/>
              <a:pPr>
                <a:defRPr/>
              </a:pPr>
              <a:t>7/21/2017</a:t>
            </a:fld>
            <a:endParaRPr lang="en-US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B64875-1553-498F-A8DC-6FDED499E8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7543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723F86-A6D6-448F-8011-87E45F8CA8CD}" type="datetime1">
              <a:rPr lang="en-US"/>
              <a:pPr>
                <a:defRPr/>
              </a:pPr>
              <a:t>7/21/2017</a:t>
            </a:fld>
            <a:endParaRPr lang="en-US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DE22C3-DB79-400B-B47A-88BBA9494B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2206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69B208-EAED-480A-97AD-8CB64864CD69}" type="datetime1">
              <a:rPr lang="en-US"/>
              <a:pPr>
                <a:defRPr/>
              </a:pPr>
              <a:t>7/21/2017</a:t>
            </a:fld>
            <a:endParaRPr lang="en-US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C9A417-28EB-47A3-8D39-D9F11D8E9A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126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3D25F57-D11C-45B2-9EBA-3F77BAB8C9C5}" type="datetime1">
              <a:rPr lang="en-US"/>
              <a:pPr>
                <a:defRPr/>
              </a:pPr>
              <a:t>7/21/2017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E30F496-0EAA-4DB7-8C03-C038647696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5" r:id="rId1"/>
    <p:sldLayoutId id="2147483966" r:id="rId2"/>
    <p:sldLayoutId id="2147483967" r:id="rId3"/>
    <p:sldLayoutId id="2147483968" r:id="rId4"/>
    <p:sldLayoutId id="2147483969" r:id="rId5"/>
    <p:sldLayoutId id="2147483970" r:id="rId6"/>
    <p:sldLayoutId id="2147483971" r:id="rId7"/>
    <p:sldLayoutId id="2147483972" r:id="rId8"/>
    <p:sldLayoutId id="2147483973" r:id="rId9"/>
    <p:sldLayoutId id="2147483974" r:id="rId10"/>
    <p:sldLayoutId id="2147483975" r:id="rId11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hyperlink" Target="mailto:molperm@yandex.r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5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ВЫСТАВКА 2014\image-m3id51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724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03275" y="357188"/>
            <a:ext cx="11388725" cy="3805237"/>
          </a:xfrm>
        </p:spPr>
        <p:txBody>
          <a:bodyPr/>
          <a:lstStyle/>
          <a:p>
            <a:pPr algn="l" eaLnBrk="1" hangingPunct="1">
              <a:lnSpc>
                <a:spcPts val="5000"/>
              </a:lnSpc>
            </a:pPr>
            <a:r>
              <a:rPr lang="ru-RU" altLang="ru-RU" sz="4400" b="1" dirty="0">
                <a:solidFill>
                  <a:srgbClr val="002060"/>
                </a:solidFill>
                <a:latin typeface="Arial Black" panose="020B0A04020102020204" pitchFamily="34" charset="0"/>
              </a:rPr>
              <a:t>«Селекция-путь для улучшения</a:t>
            </a:r>
          </a:p>
          <a:p>
            <a:pPr algn="l" eaLnBrk="1" hangingPunct="1">
              <a:lnSpc>
                <a:spcPts val="5000"/>
              </a:lnSpc>
            </a:pPr>
            <a:r>
              <a:rPr lang="ru-RU" altLang="ru-RU" sz="4400" b="1" dirty="0">
                <a:solidFill>
                  <a:srgbClr val="002060"/>
                </a:solidFill>
                <a:latin typeface="Arial Black" panose="020B0A04020102020204" pitchFamily="34" charset="0"/>
              </a:rPr>
              <a:t>                             качества молока </a:t>
            </a:r>
          </a:p>
          <a:p>
            <a:pPr algn="l" eaLnBrk="1" hangingPunct="1">
              <a:lnSpc>
                <a:spcPts val="5000"/>
              </a:lnSpc>
            </a:pPr>
            <a:r>
              <a:rPr lang="ru-RU" altLang="ru-RU" sz="4400" b="1" dirty="0">
                <a:solidFill>
                  <a:srgbClr val="002060"/>
                </a:solidFill>
                <a:latin typeface="Arial Black" panose="020B0A04020102020204" pitchFamily="34" charset="0"/>
              </a:rPr>
              <a:t>                                     в Пермском </a:t>
            </a:r>
          </a:p>
          <a:p>
            <a:pPr algn="l" eaLnBrk="1" hangingPunct="1">
              <a:lnSpc>
                <a:spcPts val="5000"/>
              </a:lnSpc>
            </a:pPr>
            <a:r>
              <a:rPr lang="ru-RU" altLang="ru-RU" sz="4400" b="1" dirty="0">
                <a:solidFill>
                  <a:srgbClr val="002060"/>
                </a:solidFill>
                <a:latin typeface="Arial Black" panose="020B0A04020102020204" pitchFamily="34" charset="0"/>
              </a:rPr>
              <a:t>                                                крае» </a:t>
            </a:r>
            <a:br>
              <a:rPr lang="ru-RU" altLang="ru-RU" sz="4400" b="1" dirty="0">
                <a:solidFill>
                  <a:srgbClr val="002060"/>
                </a:solidFill>
                <a:latin typeface="Arial Black" panose="020B0A04020102020204" pitchFamily="34" charset="0"/>
              </a:rPr>
            </a:br>
            <a:endParaRPr lang="ru-RU" altLang="ru-RU" sz="4400" b="1" dirty="0">
              <a:solidFill>
                <a:srgbClr val="00206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4100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77150F8B-A561-4648-8546-9E375F51237E}" type="slidenum">
              <a:rPr lang="en-US" altLang="ru-RU" sz="1200" smtClean="0">
                <a:solidFill>
                  <a:srgbClr val="FEFFFF"/>
                </a:solidFill>
                <a:latin typeface="Century Gothic" panose="020B0502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</a:t>
            </a:fld>
            <a:endParaRPr lang="en-US" altLang="ru-RU" sz="1200">
              <a:solidFill>
                <a:srgbClr val="FEF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7126013" y="3484179"/>
            <a:ext cx="5065987" cy="3237296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800" kern="1200" cap="all" spc="30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None/>
              <a:defRPr sz="16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Clr>
                <a:srgbClr val="727CA3"/>
              </a:buClr>
              <a:defRPr/>
            </a:pPr>
            <a:endParaRPr lang="ru-RU" sz="2400" b="1" dirty="0">
              <a:solidFill>
                <a:srgbClr val="FF0000"/>
              </a:solidFill>
            </a:endParaRPr>
          </a:p>
          <a:p>
            <a:pPr fontAlgn="auto">
              <a:spcAft>
                <a:spcPts val="0"/>
              </a:spcAft>
              <a:buClr>
                <a:srgbClr val="727CA3"/>
              </a:buClr>
              <a:defRPr/>
            </a:pPr>
            <a:endParaRPr lang="ru-RU" sz="2400" b="1" dirty="0">
              <a:solidFill>
                <a:srgbClr val="FF0000"/>
              </a:solidFill>
            </a:endParaRPr>
          </a:p>
          <a:p>
            <a:pPr fontAlgn="auto">
              <a:spcAft>
                <a:spcPts val="0"/>
              </a:spcAft>
              <a:buClr>
                <a:srgbClr val="727CA3"/>
              </a:buClr>
              <a:defRPr/>
            </a:pPr>
            <a:r>
              <a:rPr lang="ru-RU" sz="2400" b="1" dirty="0">
                <a:solidFill>
                  <a:srgbClr val="FF0000"/>
                </a:solidFill>
              </a:rPr>
              <a:t>Директор </a:t>
            </a:r>
          </a:p>
          <a:p>
            <a:pPr fontAlgn="auto">
              <a:spcAft>
                <a:spcPts val="0"/>
              </a:spcAft>
              <a:buClr>
                <a:srgbClr val="727CA3"/>
              </a:buClr>
              <a:defRPr/>
            </a:pPr>
            <a:r>
              <a:rPr lang="ru-RU" sz="2400" b="1" dirty="0">
                <a:solidFill>
                  <a:srgbClr val="FF0000"/>
                </a:solidFill>
              </a:rPr>
              <a:t>ассоциации молочников Пермского края</a:t>
            </a:r>
          </a:p>
          <a:p>
            <a:pPr fontAlgn="auto">
              <a:spcAft>
                <a:spcPts val="0"/>
              </a:spcAft>
              <a:buClr>
                <a:srgbClr val="727CA3"/>
              </a:buClr>
              <a:defRPr/>
            </a:pPr>
            <a:r>
              <a:rPr lang="ru-RU" sz="3200" b="1" dirty="0">
                <a:solidFill>
                  <a:srgbClr val="002060"/>
                </a:solidFill>
              </a:rPr>
              <a:t>   Николай Павлович </a:t>
            </a:r>
            <a:r>
              <a:rPr lang="ru-RU" sz="4000" b="1" dirty="0" err="1">
                <a:solidFill>
                  <a:srgbClr val="002060"/>
                </a:solidFill>
              </a:rPr>
              <a:t>капустин</a:t>
            </a:r>
            <a:endParaRPr lang="ru-RU" sz="4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9638" y="-173038"/>
            <a:ext cx="4041775" cy="3060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59" name="Заголовок 1"/>
          <p:cNvSpPr>
            <a:spLocks noGrp="1"/>
          </p:cNvSpPr>
          <p:nvPr>
            <p:ph type="title"/>
          </p:nvPr>
        </p:nvSpPr>
        <p:spPr>
          <a:xfrm>
            <a:off x="657225" y="212725"/>
            <a:ext cx="11164888" cy="12795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Характеристика быков-производителей по  </a:t>
            </a:r>
            <a:b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продуктивности их матерей</a:t>
            </a:r>
          </a:p>
        </p:txBody>
      </p:sp>
      <p:sp>
        <p:nvSpPr>
          <p:cNvPr id="55300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200">
                <a:solidFill>
                  <a:srgbClr val="FEFFFF"/>
                </a:solidFill>
                <a:latin typeface="Century Gothic" panose="020B0502020202020204" pitchFamily="34" charset="0"/>
              </a:rPr>
              <a:t> </a:t>
            </a:r>
            <a:fld id="{FBB4A50B-BDBC-4E4A-9C5C-191172A7D1FA}" type="slidenum">
              <a:rPr lang="en-US" altLang="ru-RU" sz="1200" smtClean="0">
                <a:solidFill>
                  <a:srgbClr val="FEFFFF"/>
                </a:solidFill>
                <a:latin typeface="Century Gothic" panose="020B0502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10</a:t>
            </a:fld>
            <a:endParaRPr lang="en-US" altLang="ru-RU" sz="1200">
              <a:solidFill>
                <a:srgbClr val="FEFFFF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6408116"/>
              </p:ext>
            </p:extLst>
          </p:nvPr>
        </p:nvGraphicFramePr>
        <p:xfrm>
          <a:off x="412750" y="2130425"/>
          <a:ext cx="11423651" cy="4230915"/>
        </p:xfrm>
        <a:graphic>
          <a:graphicData uri="http://schemas.openxmlformats.org/drawingml/2006/table">
            <a:tbl>
              <a:tblPr/>
              <a:tblGrid>
                <a:gridCol w="27378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37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205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732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7329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2050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1491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4410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4410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99130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436212"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Удой матерей</a:t>
                      </a:r>
                    </a:p>
                  </a:txBody>
                  <a:tcPr marL="9525" marR="9525" marT="95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Всего </a:t>
                      </a:r>
                    </a:p>
                  </a:txBody>
                  <a:tcPr marL="9525" marR="9525" marT="95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8"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В том числе матерей быков-производителей </a:t>
                      </a:r>
                    </a:p>
                  </a:txBody>
                  <a:tcPr marL="9525" marR="9525" marT="95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6212"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быков-</a:t>
                      </a:r>
                    </a:p>
                  </a:txBody>
                  <a:tcPr marL="9525" marR="9525" marT="95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</a:p>
                  </a:txBody>
                  <a:tcPr marL="9525" marR="9525" marT="95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8"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с содержанием жира (%) в молоке</a:t>
                      </a:r>
                    </a:p>
                  </a:txBody>
                  <a:tcPr marL="9525" marR="9525" marT="95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6212"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производителей</a:t>
                      </a:r>
                    </a:p>
                  </a:txBody>
                  <a:tcPr marL="9525" marR="9525" marT="95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группе</a:t>
                      </a:r>
                    </a:p>
                  </a:txBody>
                  <a:tcPr marL="9525" marR="9525" marT="95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менее </a:t>
                      </a:r>
                    </a:p>
                  </a:txBody>
                  <a:tcPr marL="9525" marR="9525" marT="95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3,51-</a:t>
                      </a:r>
                    </a:p>
                  </a:txBody>
                  <a:tcPr marL="9525" marR="9525" marT="95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3,76-</a:t>
                      </a:r>
                    </a:p>
                  </a:txBody>
                  <a:tcPr marL="9525" marR="9525" marT="95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4,01-</a:t>
                      </a:r>
                    </a:p>
                  </a:txBody>
                  <a:tcPr marL="9525" marR="9525" marT="95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4,26-</a:t>
                      </a:r>
                    </a:p>
                  </a:txBody>
                  <a:tcPr marL="9525" marR="9525" marT="95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4,51-</a:t>
                      </a:r>
                    </a:p>
                  </a:txBody>
                  <a:tcPr marL="9525" marR="9525" marT="95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4,76-</a:t>
                      </a:r>
                    </a:p>
                  </a:txBody>
                  <a:tcPr marL="9525" marR="9525" marT="95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5,01 и</a:t>
                      </a:r>
                    </a:p>
                  </a:txBody>
                  <a:tcPr marL="9525" marR="9525" marT="95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6212"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за 305 дней</a:t>
                      </a:r>
                    </a:p>
                  </a:txBody>
                  <a:tcPr marL="9525" marR="9525" marT="95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голов</a:t>
                      </a:r>
                    </a:p>
                  </a:txBody>
                  <a:tcPr marL="9525" marR="9525" marT="95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3,50</a:t>
                      </a:r>
                    </a:p>
                  </a:txBody>
                  <a:tcPr marL="9525" marR="9525" marT="95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3,75</a:t>
                      </a:r>
                    </a:p>
                  </a:txBody>
                  <a:tcPr marL="9525" marR="9525" marT="95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4,00</a:t>
                      </a:r>
                    </a:p>
                  </a:txBody>
                  <a:tcPr marL="9525" marR="9525" marT="95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4,25</a:t>
                      </a:r>
                    </a:p>
                  </a:txBody>
                  <a:tcPr marL="9525" marR="9525" marT="95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4,50</a:t>
                      </a:r>
                    </a:p>
                  </a:txBody>
                  <a:tcPr marL="9525" marR="9525" marT="95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4,75</a:t>
                      </a:r>
                    </a:p>
                  </a:txBody>
                  <a:tcPr marL="9525" marR="9525" marT="95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5,00</a:t>
                      </a:r>
                    </a:p>
                  </a:txBody>
                  <a:tcPr marL="9525" marR="9525" marT="95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более</a:t>
                      </a:r>
                    </a:p>
                  </a:txBody>
                  <a:tcPr marL="9525" marR="9525" marT="95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7168">
                <a:tc>
                  <a:txBody>
                    <a:bodyPr/>
                    <a:lstStyle/>
                    <a:p>
                      <a:pPr algn="l" fontAlgn="b"/>
                      <a:r>
                        <a:rPr lang="ru-RU" sz="32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9001-10000</a:t>
                      </a:r>
                    </a:p>
                  </a:txBody>
                  <a:tcPr marL="9525" marR="9525" marT="95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7168">
                <a:tc>
                  <a:txBody>
                    <a:bodyPr/>
                    <a:lstStyle/>
                    <a:p>
                      <a:pPr algn="l" fontAlgn="b"/>
                      <a:r>
                        <a:rPr lang="ru-RU" sz="32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10001-11000</a:t>
                      </a:r>
                    </a:p>
                  </a:txBody>
                  <a:tcPr marL="9525" marR="9525" marT="95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7168">
                <a:tc>
                  <a:txBody>
                    <a:bodyPr/>
                    <a:lstStyle/>
                    <a:p>
                      <a:pPr algn="l" fontAlgn="b"/>
                      <a:r>
                        <a:rPr lang="ru-RU" sz="32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11001-12000</a:t>
                      </a:r>
                    </a:p>
                  </a:txBody>
                  <a:tcPr marL="9525" marR="9525" marT="95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9525" marR="9525" marT="95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97168">
                <a:tc>
                  <a:txBody>
                    <a:bodyPr/>
                    <a:lstStyle/>
                    <a:p>
                      <a:pPr algn="l" fontAlgn="b"/>
                      <a:r>
                        <a:rPr lang="ru-RU" sz="32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12001 и более</a:t>
                      </a:r>
                    </a:p>
                  </a:txBody>
                  <a:tcPr marL="9525" marR="9525" marT="95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</a:p>
                  </a:txBody>
                  <a:tcPr marL="9525" marR="9525" marT="95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9525" marR="9525" marT="95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9525" marR="9525" marT="95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97168">
                <a:tc>
                  <a:txBody>
                    <a:bodyPr/>
                    <a:lstStyle/>
                    <a:p>
                      <a:pPr algn="l" fontAlgn="b"/>
                      <a:r>
                        <a:rPr lang="ru-RU" sz="32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Итого быков</a:t>
                      </a:r>
                    </a:p>
                  </a:txBody>
                  <a:tcPr marL="9525" marR="9525" marT="95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</a:p>
                  </a:txBody>
                  <a:tcPr marL="9525" marR="9525" marT="95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9525" marR="9525" marT="95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9525" marR="9525" marT="95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Характеристика быков-производителей по надою их матерей - динамика</a:t>
            </a:r>
            <a:br>
              <a:rPr lang="ru-RU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323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1B2495A6-94B8-41D7-BB2D-AEFCABFD4CE1}" type="slidenum">
              <a:rPr lang="en-US" altLang="ru-RU" sz="1200" smtClean="0">
                <a:solidFill>
                  <a:srgbClr val="FEFFFF"/>
                </a:solidFill>
                <a:latin typeface="Century Gothic" panose="020B0502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11</a:t>
            </a:fld>
            <a:endParaRPr lang="en-US" altLang="ru-RU" sz="1200">
              <a:solidFill>
                <a:srgbClr val="FEFFFF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0544392"/>
              </p:ext>
            </p:extLst>
          </p:nvPr>
        </p:nvGraphicFramePr>
        <p:xfrm>
          <a:off x="1963738" y="2473325"/>
          <a:ext cx="9840911" cy="391636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493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35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119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735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1195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7357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4692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00599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</a:rPr>
                        <a:t>Группы коров - матерей быков по удою за 305 дней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6" marR="9526" marT="9523" marB="0" anchor="ctr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</a:rPr>
                        <a:t>2014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6" marR="9526" marT="9523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>
                          <a:effectLst/>
                        </a:rPr>
                        <a:t>2015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6" marR="9526" marT="9523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>
                          <a:effectLst/>
                        </a:rPr>
                        <a:t>2016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6" marR="9526" marT="9523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059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</a:rPr>
                        <a:t>всего быков в группе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6" marR="9526" marT="9523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244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</a:rPr>
                        <a:t>гол.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6" marR="9526" marT="95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</a:rPr>
                        <a:t>%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6" marR="9526" marT="95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</a:rPr>
                        <a:t>гол.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6" marR="9526" marT="95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</a:rPr>
                        <a:t>%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6" marR="9526" marT="95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</a:rPr>
                        <a:t>гол.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6" marR="9526" marT="95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</a:rPr>
                        <a:t>%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6" marR="9526" marT="9523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7854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>
                          <a:effectLst/>
                        </a:rPr>
                        <a:t>7001-8000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6" marR="9526" marT="952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</a:rPr>
                        <a:t>1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6" marR="9526" marT="95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</a:rPr>
                        <a:t>2,94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6" marR="9526" marT="95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</a:rPr>
                        <a:t>1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6" marR="9526" marT="95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</a:rPr>
                        <a:t>2,78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6" marR="9526" marT="95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</a:rPr>
                        <a:t> 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6" marR="9526" marT="95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</a:rPr>
                        <a:t> 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6" marR="9526" marT="9523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7854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>
                          <a:effectLst/>
                        </a:rPr>
                        <a:t>8001-9000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6" marR="9526" marT="952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</a:rPr>
                        <a:t>1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6" marR="9526" marT="95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</a:rPr>
                        <a:t>2,94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6" marR="9526" marT="95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</a:rPr>
                        <a:t> 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6" marR="9526" marT="95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</a:rPr>
                        <a:t> 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6" marR="9526" marT="95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</a:rPr>
                        <a:t> 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6" marR="9526" marT="95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</a:rPr>
                        <a:t> 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6" marR="9526" marT="9523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7854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>
                          <a:effectLst/>
                        </a:rPr>
                        <a:t>9001-10000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6" marR="9526" marT="952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</a:rPr>
                        <a:t>2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6" marR="9526" marT="95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</a:rPr>
                        <a:t>5,88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6" marR="9526" marT="95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</a:rPr>
                        <a:t>2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6" marR="9526" marT="95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</a:rPr>
                        <a:t>5,56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6" marR="9526" marT="95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</a:rPr>
                        <a:t>1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6" marR="9526" marT="95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</a:rPr>
                        <a:t>2,86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6" marR="9526" marT="9523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7854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>
                          <a:effectLst/>
                        </a:rPr>
                        <a:t>10001-11000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6" marR="9526" marT="952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</a:rPr>
                        <a:t>6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6" marR="9526" marT="95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</a:rPr>
                        <a:t>17,65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6" marR="9526" marT="95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</a:rPr>
                        <a:t>4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6" marR="9526" marT="95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</a:rPr>
                        <a:t>11,11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6" marR="9526" marT="95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</a:rPr>
                        <a:t>3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6" marR="9526" marT="95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</a:rPr>
                        <a:t>8,57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6" marR="9526" marT="9523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7854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>
                          <a:effectLst/>
                        </a:rPr>
                        <a:t>11001-12000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6" marR="9526" marT="952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</a:rPr>
                        <a:t>11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6" marR="9526" marT="95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</a:rPr>
                        <a:t>32,35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6" marR="9526" marT="95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</a:rPr>
                        <a:t>12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6" marR="9526" marT="95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</a:rPr>
                        <a:t>33,33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6" marR="9526" marT="95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</a:rPr>
                        <a:t>9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6" marR="9526" marT="95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</a:rPr>
                        <a:t>25,71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6" marR="9526" marT="9523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55592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12001 и более</a:t>
                      </a:r>
                      <a:endParaRPr lang="ru-RU" sz="18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6" marR="9526" marT="95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13</a:t>
                      </a:r>
                      <a:endParaRPr lang="ru-RU" sz="18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6" marR="9526" marT="95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38,24</a:t>
                      </a:r>
                      <a:endParaRPr lang="ru-RU" sz="18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6" marR="9526" marT="95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17</a:t>
                      </a:r>
                      <a:endParaRPr lang="ru-RU" sz="18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6" marR="9526" marT="95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47,22</a:t>
                      </a:r>
                      <a:endParaRPr lang="ru-RU" sz="18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6" marR="9526" marT="95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22</a:t>
                      </a:r>
                      <a:endParaRPr lang="ru-RU" sz="18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6" marR="9526" marT="95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62,86</a:t>
                      </a:r>
                      <a:endParaRPr lang="ru-RU" sz="18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6" marR="9526" marT="9523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7854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>
                          <a:effectLst/>
                        </a:rPr>
                        <a:t>Итого быков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6" marR="9526" marT="952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</a:rPr>
                        <a:t>34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6" marR="9526" marT="95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</a:rPr>
                        <a:t>100,00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6" marR="9526" marT="95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</a:rPr>
                        <a:t>36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6" marR="9526" marT="95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</a:rPr>
                        <a:t>100,00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6" marR="9526" marT="95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</a:rPr>
                        <a:t>35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6" marR="9526" marT="95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</a:rPr>
                        <a:t>100,00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6" marR="9526" marT="9523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E7091203-B29E-4EAD-93A2-61D56398D95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73214378"/>
              </p:ext>
            </p:extLst>
          </p:nvPr>
        </p:nvGraphicFramePr>
        <p:xfrm>
          <a:off x="612775" y="1371600"/>
          <a:ext cx="10966449" cy="52843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3367B0-1021-4100-96F0-4F976D6165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892" y="68522"/>
            <a:ext cx="11872210" cy="920829"/>
          </a:xfrm>
        </p:spPr>
        <p:txBody>
          <a:bodyPr/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селекцией в молочном животноводстве края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A4D35204-6B0B-4F58-B62A-FD9EE356A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5C36BF-6838-46BC-9CFB-26ED33C0F3E6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26" name="Блок-схема: процесс 25">
            <a:extLst>
              <a:ext uri="{FF2B5EF4-FFF2-40B4-BE49-F238E27FC236}">
                <a16:creationId xmlns:a16="http://schemas.microsoft.com/office/drawing/2014/main" id="{1120FCEC-E990-468B-B836-C30EE38134EE}"/>
              </a:ext>
            </a:extLst>
          </p:cNvPr>
          <p:cNvSpPr/>
          <p:nvPr/>
        </p:nvSpPr>
        <p:spPr>
          <a:xfrm>
            <a:off x="6785235" y="810481"/>
            <a:ext cx="5227195" cy="899938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сельского хозяйства Пермского края</a:t>
            </a:r>
          </a:p>
        </p:txBody>
      </p:sp>
      <p:sp>
        <p:nvSpPr>
          <p:cNvPr id="30" name="Стрелка: вверх-вниз 29">
            <a:extLst>
              <a:ext uri="{FF2B5EF4-FFF2-40B4-BE49-F238E27FC236}">
                <a16:creationId xmlns:a16="http://schemas.microsoft.com/office/drawing/2014/main" id="{E4568044-16C6-4982-B310-EDD7D85746CF}"/>
              </a:ext>
            </a:extLst>
          </p:cNvPr>
          <p:cNvSpPr/>
          <p:nvPr/>
        </p:nvSpPr>
        <p:spPr>
          <a:xfrm rot="2681348">
            <a:off x="8019509" y="1655390"/>
            <a:ext cx="274466" cy="928316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>
            <a:extLst>
              <a:ext uri="{FF2B5EF4-FFF2-40B4-BE49-F238E27FC236}">
                <a16:creationId xmlns:a16="http://schemas.microsoft.com/office/drawing/2014/main" id="{F5E8F587-EABF-4460-9564-5F31FDCC7112}"/>
              </a:ext>
            </a:extLst>
          </p:cNvPr>
          <p:cNvSpPr/>
          <p:nvPr/>
        </p:nvSpPr>
        <p:spPr>
          <a:xfrm>
            <a:off x="9398833" y="2293495"/>
            <a:ext cx="2638269" cy="1379355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Лаборатория селекционного контроля качества молока</a:t>
            </a:r>
          </a:p>
        </p:txBody>
      </p:sp>
      <p:sp>
        <p:nvSpPr>
          <p:cNvPr id="40" name="Овал 39">
            <a:extLst>
              <a:ext uri="{FF2B5EF4-FFF2-40B4-BE49-F238E27FC236}">
                <a16:creationId xmlns:a16="http://schemas.microsoft.com/office/drawing/2014/main" id="{A905B854-C888-44C3-8DAB-60EDDCD4CE94}"/>
              </a:ext>
            </a:extLst>
          </p:cNvPr>
          <p:cNvSpPr/>
          <p:nvPr/>
        </p:nvSpPr>
        <p:spPr>
          <a:xfrm>
            <a:off x="95803" y="2293495"/>
            <a:ext cx="2668249" cy="136410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Иммунно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-генетическая лаборатория</a:t>
            </a:r>
          </a:p>
        </p:txBody>
      </p:sp>
      <p:sp>
        <p:nvSpPr>
          <p:cNvPr id="42" name="Пятиугольник 41">
            <a:extLst>
              <a:ext uri="{FF2B5EF4-FFF2-40B4-BE49-F238E27FC236}">
                <a16:creationId xmlns:a16="http://schemas.microsoft.com/office/drawing/2014/main" id="{4E2FEE58-2145-4975-8A41-AA4D0EFF30F4}"/>
              </a:ext>
            </a:extLst>
          </p:cNvPr>
          <p:cNvSpPr/>
          <p:nvPr/>
        </p:nvSpPr>
        <p:spPr>
          <a:xfrm>
            <a:off x="3631991" y="1903961"/>
            <a:ext cx="5092284" cy="2277009"/>
          </a:xfrm>
          <a:prstGeom prst="pentagon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Региональный информационно-селекционный центр</a:t>
            </a:r>
          </a:p>
        </p:txBody>
      </p:sp>
      <p:sp>
        <p:nvSpPr>
          <p:cNvPr id="46" name="Капля 45">
            <a:extLst>
              <a:ext uri="{FF2B5EF4-FFF2-40B4-BE49-F238E27FC236}">
                <a16:creationId xmlns:a16="http://schemas.microsoft.com/office/drawing/2014/main" id="{BDCCBBB0-51F2-4BC5-8A49-CEDDBE39CC82}"/>
              </a:ext>
            </a:extLst>
          </p:cNvPr>
          <p:cNvSpPr/>
          <p:nvPr/>
        </p:nvSpPr>
        <p:spPr>
          <a:xfrm>
            <a:off x="1528118" y="4511716"/>
            <a:ext cx="2610046" cy="2346284"/>
          </a:xfrm>
          <a:prstGeom prst="teardrop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 по искусственному осеменению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крс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Равнобедренный треугольник 46">
            <a:extLst>
              <a:ext uri="{FF2B5EF4-FFF2-40B4-BE49-F238E27FC236}">
                <a16:creationId xmlns:a16="http://schemas.microsoft.com/office/drawing/2014/main" id="{2225E442-AB51-4449-AC8B-FBD0BCDC8916}"/>
              </a:ext>
            </a:extLst>
          </p:cNvPr>
          <p:cNvSpPr/>
          <p:nvPr/>
        </p:nvSpPr>
        <p:spPr>
          <a:xfrm>
            <a:off x="5816184" y="4339656"/>
            <a:ext cx="5201150" cy="2381819"/>
          </a:xfrm>
          <a:prstGeom prst="triangle">
            <a:avLst>
              <a:gd name="adj" fmla="val 43916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Племенные сельхоз предприятия</a:t>
            </a:r>
          </a:p>
        </p:txBody>
      </p:sp>
      <p:sp>
        <p:nvSpPr>
          <p:cNvPr id="49" name="Стрелка: вправо 48">
            <a:extLst>
              <a:ext uri="{FF2B5EF4-FFF2-40B4-BE49-F238E27FC236}">
                <a16:creationId xmlns:a16="http://schemas.microsoft.com/office/drawing/2014/main" id="{CFD184A2-6185-411E-ADEC-EFCBE444C32F}"/>
              </a:ext>
            </a:extLst>
          </p:cNvPr>
          <p:cNvSpPr/>
          <p:nvPr/>
        </p:nvSpPr>
        <p:spPr>
          <a:xfrm>
            <a:off x="2886230" y="2913888"/>
            <a:ext cx="816965" cy="2213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Стрелка: влево 55">
            <a:extLst>
              <a:ext uri="{FF2B5EF4-FFF2-40B4-BE49-F238E27FC236}">
                <a16:creationId xmlns:a16="http://schemas.microsoft.com/office/drawing/2014/main" id="{1E0E2260-4090-42AC-B373-E5B4A2BB8337}"/>
              </a:ext>
            </a:extLst>
          </p:cNvPr>
          <p:cNvSpPr/>
          <p:nvPr/>
        </p:nvSpPr>
        <p:spPr>
          <a:xfrm>
            <a:off x="8610600" y="2935395"/>
            <a:ext cx="674558" cy="19981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highlight>
                <a:srgbClr val="FF0000"/>
              </a:highlight>
            </a:endParaRPr>
          </a:p>
        </p:txBody>
      </p:sp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422DDF60-DADE-445C-AEE0-683811A67A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508615">
            <a:off x="4311326" y="5498919"/>
            <a:ext cx="1496767" cy="371877"/>
          </a:xfrm>
          <a:prstGeom prst="rect">
            <a:avLst/>
          </a:prstGeom>
        </p:spPr>
      </p:pic>
      <p:sp>
        <p:nvSpPr>
          <p:cNvPr id="58" name="Стрелка: вверх-вниз 57">
            <a:extLst>
              <a:ext uri="{FF2B5EF4-FFF2-40B4-BE49-F238E27FC236}">
                <a16:creationId xmlns:a16="http://schemas.microsoft.com/office/drawing/2014/main" id="{5760CC5F-62E1-4F9D-AEEB-206E15005886}"/>
              </a:ext>
            </a:extLst>
          </p:cNvPr>
          <p:cNvSpPr/>
          <p:nvPr/>
        </p:nvSpPr>
        <p:spPr>
          <a:xfrm rot="2303336">
            <a:off x="3859761" y="3734054"/>
            <a:ext cx="273218" cy="798704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9" name="Рисунок 58">
            <a:extLst>
              <a:ext uri="{FF2B5EF4-FFF2-40B4-BE49-F238E27FC236}">
                <a16:creationId xmlns:a16="http://schemas.microsoft.com/office/drawing/2014/main" id="{335E15D1-F012-457B-A02D-BF16909761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7834875">
            <a:off x="7265743" y="4324628"/>
            <a:ext cx="384551" cy="438305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0D83C665-CF5A-4269-8E9D-188DC4A2D9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98111" y="4248647"/>
            <a:ext cx="627289" cy="714975"/>
          </a:xfrm>
          <a:prstGeom prst="rect">
            <a:avLst/>
          </a:prstGeom>
        </p:spPr>
      </p:pic>
      <p:pic>
        <p:nvPicPr>
          <p:cNvPr id="61" name="Рисунок 60">
            <a:extLst>
              <a:ext uri="{FF2B5EF4-FFF2-40B4-BE49-F238E27FC236}">
                <a16:creationId xmlns:a16="http://schemas.microsoft.com/office/drawing/2014/main" id="{E5028BB0-09D3-4B05-BDEF-97DF6E87CE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7791064">
            <a:off x="1929617" y="3723994"/>
            <a:ext cx="566977" cy="646232"/>
          </a:xfrm>
          <a:prstGeom prst="rect">
            <a:avLst/>
          </a:prstGeom>
        </p:spPr>
      </p:pic>
      <p:sp>
        <p:nvSpPr>
          <p:cNvPr id="63" name="Блок-схема: процесс 62">
            <a:extLst>
              <a:ext uri="{FF2B5EF4-FFF2-40B4-BE49-F238E27FC236}">
                <a16:creationId xmlns:a16="http://schemas.microsoft.com/office/drawing/2014/main" id="{02728496-CF53-47CB-A351-33F748975CF5}"/>
              </a:ext>
            </a:extLst>
          </p:cNvPr>
          <p:cNvSpPr/>
          <p:nvPr/>
        </p:nvSpPr>
        <p:spPr>
          <a:xfrm>
            <a:off x="164892" y="743100"/>
            <a:ext cx="5006715" cy="885116"/>
          </a:xfrm>
          <a:prstGeom prst="flowChartProcess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сельского хозяйства РФ</a:t>
            </a:r>
          </a:p>
        </p:txBody>
      </p:sp>
      <p:pic>
        <p:nvPicPr>
          <p:cNvPr id="65" name="Рисунок 64">
            <a:extLst>
              <a:ext uri="{FF2B5EF4-FFF2-40B4-BE49-F238E27FC236}">
                <a16:creationId xmlns:a16="http://schemas.microsoft.com/office/drawing/2014/main" id="{013E359E-9E81-4DB1-A218-3CB210D662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699119">
            <a:off x="5527100" y="947543"/>
            <a:ext cx="992584" cy="1010630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7B75F0F2-1757-4BA4-9967-95F5D41489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6017922">
            <a:off x="3962067" y="1741955"/>
            <a:ext cx="670618" cy="682811"/>
          </a:xfrm>
          <a:prstGeom prst="rect">
            <a:avLst/>
          </a:prstGeom>
        </p:spPr>
      </p:pic>
      <p:cxnSp>
        <p:nvCxnSpPr>
          <p:cNvPr id="77" name="Прямая со стрелкой 76">
            <a:extLst>
              <a:ext uri="{FF2B5EF4-FFF2-40B4-BE49-F238E27FC236}">
                <a16:creationId xmlns:a16="http://schemas.microsoft.com/office/drawing/2014/main" id="{739C07F8-5899-4772-91E9-9EC1B39C5702}"/>
              </a:ext>
            </a:extLst>
          </p:cNvPr>
          <p:cNvCxnSpPr>
            <a:cxnSpLocks/>
          </p:cNvCxnSpPr>
          <p:nvPr/>
        </p:nvCxnSpPr>
        <p:spPr>
          <a:xfrm>
            <a:off x="2528520" y="3445203"/>
            <a:ext cx="4020869" cy="2171053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5362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35BE07-C7FC-4597-BB91-3FD5104549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8" y="136525"/>
            <a:ext cx="12070081" cy="854075"/>
          </a:xfrm>
        </p:spPr>
        <p:txBody>
          <a:bodyPr/>
          <a:lstStyle/>
          <a:p>
            <a:pPr algn="ctr"/>
            <a:br>
              <a:rPr lang="ru-RU" altLang="ru-RU" sz="3600" dirty="0"/>
            </a:br>
            <a:r>
              <a:rPr lang="ru-RU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</a:t>
            </a:r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регионального информационно-селекционного центра Пермского края</a:t>
            </a:r>
            <a:b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5672B58F-0CE4-43F4-8638-6C60D1F08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0959" y="6250348"/>
            <a:ext cx="12070081" cy="501650"/>
          </a:xfrm>
          <a:solidFill>
            <a:srgbClr val="FFFF00"/>
          </a:solidFill>
        </p:spPr>
        <p:txBody>
          <a:bodyPr/>
          <a:lstStyle/>
          <a:p>
            <a:pPr algn="l" fontAlgn="b"/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подготовке и проведении выставки "Племенное животноводство – 2016 и 2017», краевого конкурса техников по искусственному осеменению крупного рогатого скота и операторов машинного доения </a:t>
            </a:r>
            <a:r>
              <a:rPr lang="ru-RU" sz="18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коров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E44B5F5E-8432-48BA-B5F8-95F137819C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4324649"/>
              </p:ext>
            </p:extLst>
          </p:nvPr>
        </p:nvGraphicFramePr>
        <p:xfrm>
          <a:off x="104930" y="990600"/>
          <a:ext cx="12026109" cy="5148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27588">
                  <a:extLst>
                    <a:ext uri="{9D8B030D-6E8A-4147-A177-3AD203B41FA5}">
                      <a16:colId xmlns:a16="http://schemas.microsoft.com/office/drawing/2014/main" val="852361321"/>
                    </a:ext>
                  </a:extLst>
                </a:gridCol>
                <a:gridCol w="1005840">
                  <a:extLst>
                    <a:ext uri="{9D8B030D-6E8A-4147-A177-3AD203B41FA5}">
                      <a16:colId xmlns:a16="http://schemas.microsoft.com/office/drawing/2014/main" val="1299079275"/>
                    </a:ext>
                  </a:extLst>
                </a:gridCol>
                <a:gridCol w="1158241">
                  <a:extLst>
                    <a:ext uri="{9D8B030D-6E8A-4147-A177-3AD203B41FA5}">
                      <a16:colId xmlns:a16="http://schemas.microsoft.com/office/drawing/2014/main" val="2617374343"/>
                    </a:ext>
                  </a:extLst>
                </a:gridCol>
                <a:gridCol w="1234440">
                  <a:extLst>
                    <a:ext uri="{9D8B030D-6E8A-4147-A177-3AD203B41FA5}">
                      <a16:colId xmlns:a16="http://schemas.microsoft.com/office/drawing/2014/main" val="1396488124"/>
                    </a:ext>
                  </a:extLst>
                </a:gridCol>
              </a:tblGrid>
              <a:tr h="305596">
                <a:tc>
                  <a:txBody>
                    <a:bodyPr/>
                    <a:lstStyle/>
                    <a:p>
                      <a:r>
                        <a:rPr lang="ru-RU" dirty="0"/>
                        <a:t>                                                                Виды работ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84" marR="5584" marT="55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За 2016 год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За 6 м.  2017г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69267424"/>
                  </a:ext>
                </a:extLst>
              </a:tr>
              <a:tr h="488476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>
                          <a:effectLst/>
                        </a:rPr>
                        <a:t> Создание региональной базы крупного рогатого скота молочного и мясного</a:t>
                      </a:r>
                    </a:p>
                    <a:p>
                      <a:pPr algn="l" fontAlgn="b"/>
                      <a:r>
                        <a:rPr lang="ru-RU" sz="1800" u="none" strike="noStrike" dirty="0">
                          <a:effectLst/>
                        </a:rPr>
                        <a:t> направлений продуктивности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84" marR="5584" marT="55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хозяйств-участников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84" marR="5584" marT="55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>
                          <a:effectLst/>
                        </a:rPr>
                        <a:t>43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84" marR="5584" marT="55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43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5669053"/>
                  </a:ext>
                </a:extLst>
              </a:tr>
              <a:tr h="498132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>
                          <a:effectLst/>
                        </a:rPr>
                        <a:t> Подготовка сводных отчетов о результатах племенной работы со стадами</a:t>
                      </a:r>
                    </a:p>
                    <a:p>
                      <a:pPr algn="l" fontAlgn="b"/>
                      <a:r>
                        <a:rPr lang="ru-RU" sz="1800" u="none" strike="noStrike" dirty="0">
                          <a:effectLst/>
                        </a:rPr>
                        <a:t> сельскохозяйственных животных (бонитировки)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84" marR="5584" marT="55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виды животных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84" marR="5584" marT="55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>
                          <a:effectLst/>
                        </a:rPr>
                        <a:t>3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84" marR="5584" marT="55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2379821"/>
                  </a:ext>
                </a:extLst>
              </a:tr>
              <a:tr h="223096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>
                          <a:effectLst/>
                        </a:rPr>
                        <a:t> Разработка планов </a:t>
                      </a:r>
                      <a:r>
                        <a:rPr lang="ru-RU" sz="1800" u="none" strike="noStrike" dirty="0" err="1">
                          <a:effectLst/>
                        </a:rPr>
                        <a:t>селекционно</a:t>
                      </a:r>
                      <a:r>
                        <a:rPr lang="ru-RU" sz="1800" u="none" strike="noStrike" dirty="0">
                          <a:effectLst/>
                        </a:rPr>
                        <a:t>-племенной работы со стадами  с/х животных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84" marR="5584" marT="55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шт.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84" marR="5584" marT="55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>
                          <a:effectLst/>
                        </a:rPr>
                        <a:t>5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84" marR="5584" marT="55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5 в раб.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8557518"/>
                  </a:ext>
                </a:extLst>
              </a:tr>
              <a:tr h="477308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>
                          <a:effectLst/>
                        </a:rPr>
                        <a:t> Проведение оценки и подтверждение племенных качеств реализуемой</a:t>
                      </a:r>
                    </a:p>
                    <a:p>
                      <a:pPr algn="l" fontAlgn="b"/>
                      <a:r>
                        <a:rPr lang="ru-RU" sz="1800" u="none" strike="noStrike" dirty="0">
                          <a:effectLst/>
                        </a:rPr>
                        <a:t> племенной продукции (материала), формирование племенных свидетельств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84" marR="5584" marT="55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шт.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84" marR="5584" marT="55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>
                          <a:effectLst/>
                        </a:rPr>
                        <a:t>1439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84" marR="5584" marT="55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490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6310894"/>
                  </a:ext>
                </a:extLst>
              </a:tr>
              <a:tr h="381516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>
                          <a:effectLst/>
                        </a:rPr>
                        <a:t> Количество хозяйств, обслуживаемых иммуногенетической лабораторией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84" marR="5584" marT="55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шт.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84" marR="5584" marT="55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84" marR="5584" marT="55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1851925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>
                          <a:effectLst/>
                        </a:rPr>
                        <a:t> Количество проведенных исследований проб крови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84" marR="5584" marT="55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гол.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84" marR="5584" marT="55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84" marR="5584" marT="55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925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1554109"/>
                  </a:ext>
                </a:extLst>
              </a:tr>
              <a:tr h="395064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>
                          <a:effectLst/>
                        </a:rPr>
                        <a:t> Количество хозяйств, обслуживаемых лабораторией селекционного контроля</a:t>
                      </a:r>
                    </a:p>
                    <a:p>
                      <a:pPr algn="l" fontAlgn="b"/>
                      <a:r>
                        <a:rPr lang="ru-RU" sz="1800" u="none" strike="noStrike" dirty="0">
                          <a:effectLst/>
                        </a:rPr>
                        <a:t> качества молока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84" marR="5584" marT="55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шт.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84" marR="5584" marT="55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u="none" strike="noStrike" dirty="0">
                          <a:effectLst/>
                        </a:rPr>
                        <a:t>38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ctr" fontAlgn="ctr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84" marR="5584" marT="55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38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4363238"/>
                  </a:ext>
                </a:extLst>
              </a:tr>
              <a:tr h="560016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>
                          <a:effectLst/>
                        </a:rPr>
                        <a:t> Обслуживаемое поголовье / Количество проведенных исследований проб 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молока</a:t>
                      </a:r>
                    </a:p>
                  </a:txBody>
                  <a:tcPr marL="5584" marR="5584" marT="55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шт.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84" marR="5584" marT="55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u="none" strike="noStrike" dirty="0">
                          <a:effectLst/>
                        </a:rPr>
                        <a:t>37368/ 323903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84" marR="5584" marT="55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37271/ 170409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856335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>
                          <a:effectLst/>
                        </a:rPr>
                        <a:t> Проведено семинаров /выездных консультаций /индивидуальных  консультация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84" marR="5584" marT="55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шт.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84" marR="5584" marT="55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u="none" strike="noStrike" dirty="0">
                          <a:effectLst/>
                        </a:rPr>
                        <a:t>17/ 34/ 56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ctr" fontAlgn="ctr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84" marR="5584" marT="55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9/ 7/ 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335340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53853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73B526D-8366-4BED-9390-B0D1E8CB8D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30448"/>
            <a:ext cx="6499414" cy="6499414"/>
          </a:xfrm>
          <a:prstGeom prst="rect">
            <a:avLst/>
          </a:prstGeom>
        </p:spPr>
      </p:pic>
      <p:sp>
        <p:nvSpPr>
          <p:cNvPr id="78851" name="Заголовок 1"/>
          <p:cNvSpPr>
            <a:spLocks noGrp="1"/>
          </p:cNvSpPr>
          <p:nvPr>
            <p:ph type="title"/>
          </p:nvPr>
        </p:nvSpPr>
        <p:spPr>
          <a:xfrm>
            <a:off x="531813" y="222062"/>
            <a:ext cx="11660187" cy="2142766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b="1" dirty="0">
                <a:solidFill>
                  <a:srgbClr val="C00000"/>
                </a:solidFill>
                <a:latin typeface="Arial Black" panose="020B0A04020102020204" pitchFamily="34" charset="0"/>
              </a:rPr>
              <a:t>БЛАГОДАРЮ </a:t>
            </a:r>
            <a:br>
              <a:rPr lang="ru-RU" altLang="ru-RU" b="1" dirty="0">
                <a:solidFill>
                  <a:srgbClr val="C00000"/>
                </a:solidFill>
                <a:latin typeface="Arial Black" panose="020B0A04020102020204" pitchFamily="34" charset="0"/>
              </a:rPr>
            </a:br>
            <a:r>
              <a:rPr lang="ru-RU" altLang="ru-RU" b="1" dirty="0">
                <a:solidFill>
                  <a:srgbClr val="C00000"/>
                </a:solidFill>
                <a:latin typeface="Arial Black" panose="020B0A04020102020204" pitchFamily="34" charset="0"/>
              </a:rPr>
              <a:t>                      ЗА ВНИМАНИЕ!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257800" y="1355834"/>
            <a:ext cx="6096000" cy="5186855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endParaRPr lang="ru-RU" sz="5400" b="1" dirty="0">
              <a:solidFill>
                <a:srgbClr val="002060"/>
              </a:solidFill>
            </a:endParaRPr>
          </a:p>
          <a:p>
            <a:pPr algn="ctr" eaLnBrk="1" fontAlgn="auto" hangingPunct="1">
              <a:spcAft>
                <a:spcPts val="0"/>
              </a:spcAft>
              <a:defRPr/>
            </a:pPr>
            <a:endParaRPr lang="ru-RU" sz="5400" b="1" dirty="0">
              <a:solidFill>
                <a:srgbClr val="002060"/>
              </a:solidFill>
            </a:endParaRP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5400" b="1" dirty="0">
                <a:solidFill>
                  <a:srgbClr val="002060"/>
                </a:solidFill>
              </a:rPr>
              <a:t>  Николай Павлович Капустин</a:t>
            </a:r>
          </a:p>
          <a:p>
            <a:pPr algn="ctr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ru-RU" sz="3200" b="1" dirty="0">
                <a:solidFill>
                  <a:srgbClr val="0070C0"/>
                </a:solidFill>
              </a:rPr>
              <a:t>Директор Ассоциации молочников Пермского края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>
                <a:solidFill>
                  <a:srgbClr val="0070C0"/>
                </a:solidFill>
                <a:hlinkClick r:id="rId4"/>
              </a:rPr>
              <a:t>molperm@yandex.ru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</a:p>
          <a:p>
            <a:pPr algn="ctr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ru-RU" sz="3200" b="1" dirty="0">
                <a:solidFill>
                  <a:srgbClr val="0070C0"/>
                </a:solidFill>
              </a:rPr>
              <a:t>Тел. </a:t>
            </a:r>
            <a:r>
              <a:rPr lang="en-US" sz="3200" b="1" dirty="0">
                <a:solidFill>
                  <a:srgbClr val="0070C0"/>
                </a:solidFill>
              </a:rPr>
              <a:t>8 908 276 82 88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63493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27DABA04-B2CC-433A-AD1E-B2FD81794760}" type="slidenum">
              <a:rPr lang="en-US" altLang="ru-RU" sz="1200" smtClean="0">
                <a:solidFill>
                  <a:srgbClr val="FEFFFF"/>
                </a:solidFill>
                <a:latin typeface="Century Gothic" panose="020B0502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14</a:t>
            </a:fld>
            <a:endParaRPr lang="en-US" altLang="ru-RU" sz="1200">
              <a:solidFill>
                <a:srgbClr val="FEFFFF"/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0F7F0D2-1D76-43EE-82BB-D87EF6D50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>
              <a:defRPr/>
            </a:pPr>
            <a:fld id="{6EB8FB5D-12D8-4F82-B91E-96B7A6A0EAA0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pic>
        <p:nvPicPr>
          <p:cNvPr id="5" name="Рисунок 1">
            <a:extLst>
              <a:ext uri="{FF2B5EF4-FFF2-40B4-BE49-F238E27FC236}">
                <a16:creationId xmlns:a16="http://schemas.microsoft.com/office/drawing/2014/main" id="{FE7C9BEA-254F-4E55-BE44-0124E8C2DB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00" y="2752378"/>
            <a:ext cx="4009009" cy="2750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C:\Documents and Settings\Liadelis\Рабочий стол\Новая папка (2)\DSCN1672.JPG">
            <a:extLst>
              <a:ext uri="{FF2B5EF4-FFF2-40B4-BE49-F238E27FC236}">
                <a16:creationId xmlns:a16="http://schemas.microsoft.com/office/drawing/2014/main" id="{FD65365E-9188-4044-B4CF-A5F1007A67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439" y="1771410"/>
            <a:ext cx="3830593" cy="3328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4">
            <a:extLst>
              <a:ext uri="{FF2B5EF4-FFF2-40B4-BE49-F238E27FC236}">
                <a16:creationId xmlns:a16="http://schemas.microsoft.com/office/drawing/2014/main" id="{55283F2F-786A-4757-94A2-7360170D60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2758" y="2269819"/>
            <a:ext cx="4113028" cy="3415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Стрелка: вправо 6">
            <a:extLst>
              <a:ext uri="{FF2B5EF4-FFF2-40B4-BE49-F238E27FC236}">
                <a16:creationId xmlns:a16="http://schemas.microsoft.com/office/drawing/2014/main" id="{7F204F66-4130-4E6F-AB4F-173B5EEC6533}"/>
              </a:ext>
            </a:extLst>
          </p:cNvPr>
          <p:cNvSpPr/>
          <p:nvPr/>
        </p:nvSpPr>
        <p:spPr>
          <a:xfrm>
            <a:off x="4069509" y="1968741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: влево 9">
            <a:extLst>
              <a:ext uri="{FF2B5EF4-FFF2-40B4-BE49-F238E27FC236}">
                <a16:creationId xmlns:a16="http://schemas.microsoft.com/office/drawing/2014/main" id="{72BC8616-F822-4D21-BDD1-ECF57FA9DFA3}"/>
              </a:ext>
            </a:extLst>
          </p:cNvPr>
          <p:cNvSpPr/>
          <p:nvPr/>
        </p:nvSpPr>
        <p:spPr>
          <a:xfrm>
            <a:off x="7369342" y="2510062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61B31EB1-18CF-4A06-8A2C-9D57A28AEFE2}"/>
              </a:ext>
            </a:extLst>
          </p:cNvPr>
          <p:cNvSpPr/>
          <p:nvPr/>
        </p:nvSpPr>
        <p:spPr>
          <a:xfrm>
            <a:off x="75344" y="5301161"/>
            <a:ext cx="3565667" cy="15460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Надой на племенную корову в 2016 году составил 6140 кг</a:t>
            </a:r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E99A1CD9-7D5E-4FA4-A836-1ADA41450362}"/>
              </a:ext>
            </a:extLst>
          </p:cNvPr>
          <p:cNvSpPr/>
          <p:nvPr/>
        </p:nvSpPr>
        <p:spPr>
          <a:xfrm>
            <a:off x="78242" y="1227807"/>
            <a:ext cx="3994165" cy="14306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Племенные заводы и племенные репродукторы</a:t>
            </a:r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1A48ABA5-41B5-480B-972E-123B9E231F46}"/>
              </a:ext>
            </a:extLst>
          </p:cNvPr>
          <p:cNvSpPr/>
          <p:nvPr/>
        </p:nvSpPr>
        <p:spPr>
          <a:xfrm>
            <a:off x="8276784" y="1133929"/>
            <a:ext cx="3487907" cy="14187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/>
              <a:t>Организации по искусственному осеменению</a:t>
            </a:r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id="{E92B7248-E447-4D60-BBC2-1E1FD4BF3578}"/>
              </a:ext>
            </a:extLst>
          </p:cNvPr>
          <p:cNvSpPr/>
          <p:nvPr/>
        </p:nvSpPr>
        <p:spPr>
          <a:xfrm>
            <a:off x="4234537" y="5095485"/>
            <a:ext cx="4008962" cy="17580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Генетический потенциал полученный в Пермском крае </a:t>
            </a:r>
          </a:p>
          <a:p>
            <a:pPr algn="ctr"/>
            <a:r>
              <a:rPr lang="ru-RU" dirty="0"/>
              <a:t>Свыше 8000 кг молока на одну корову </a:t>
            </a:r>
          </a:p>
        </p:txBody>
      </p:sp>
      <p:sp>
        <p:nvSpPr>
          <p:cNvPr id="25" name="Овал 24">
            <a:extLst>
              <a:ext uri="{FF2B5EF4-FFF2-40B4-BE49-F238E27FC236}">
                <a16:creationId xmlns:a16="http://schemas.microsoft.com/office/drawing/2014/main" id="{2ABBE234-D1C3-450F-A407-1A6C2704A48D}"/>
              </a:ext>
            </a:extLst>
          </p:cNvPr>
          <p:cNvSpPr/>
          <p:nvPr/>
        </p:nvSpPr>
        <p:spPr>
          <a:xfrm>
            <a:off x="8276784" y="5168152"/>
            <a:ext cx="3783974" cy="16329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fontAlgn="b" hangingPunct="1"/>
            <a:r>
              <a:rPr lang="ru-RU" dirty="0"/>
              <a:t>Удой матерей быков-</a:t>
            </a:r>
          </a:p>
          <a:p>
            <a:pPr eaLnBrk="1" fontAlgn="b" hangingPunct="1"/>
            <a:r>
              <a:rPr lang="ru-RU" dirty="0"/>
              <a:t>производителей за </a:t>
            </a:r>
          </a:p>
          <a:p>
            <a:pPr eaLnBrk="1" fontAlgn="b" hangingPunct="1"/>
            <a:r>
              <a:rPr lang="ru-RU" dirty="0"/>
              <a:t>305 дней составляет</a:t>
            </a:r>
          </a:p>
          <a:p>
            <a:pPr eaLnBrk="1" fontAlgn="b" hangingPunct="1"/>
            <a:r>
              <a:rPr lang="ru-RU" dirty="0"/>
              <a:t>Свыше 11 000 кг и     % жира в молоке выше   3,8</a:t>
            </a: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F45F966A-6C28-4719-BEEF-842A70C0FE52}"/>
              </a:ext>
            </a:extLst>
          </p:cNvPr>
          <p:cNvSpPr/>
          <p:nvPr/>
        </p:nvSpPr>
        <p:spPr>
          <a:xfrm>
            <a:off x="194873" y="128249"/>
            <a:ext cx="11569818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rgbClr val="FF0000"/>
                </a:solidFill>
                <a:highlight>
                  <a:srgbClr val="8BE1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Генетический потенциал животных полученных в Пермском крае</a:t>
            </a:r>
          </a:p>
        </p:txBody>
      </p:sp>
    </p:spTree>
    <p:extLst>
      <p:ext uri="{BB962C8B-B14F-4D97-AF65-F5344CB8AC3E}">
        <p14:creationId xmlns:p14="http://schemas.microsoft.com/office/powerpoint/2010/main" val="2565807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>
            <a:extLst>
              <a:ext uri="{FF2B5EF4-FFF2-40B4-BE49-F238E27FC236}">
                <a16:creationId xmlns:a16="http://schemas.microsoft.com/office/drawing/2014/main" id="{DD73EB75-B737-44D2-84BF-E088869B17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968" y="110292"/>
            <a:ext cx="10769184" cy="1325563"/>
          </a:xfrm>
        </p:spPr>
        <p:txBody>
          <a:bodyPr/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Распространение генетического потенциала через реализацию племенного молодняка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4DD65BA8-27C0-40EA-98E5-E5F40698E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64875-1553-498F-A8DC-6FDED499E8C1}" type="slidenum">
              <a:rPr lang="en-US" smtClean="0"/>
              <a:pPr/>
              <a:t>3</a:t>
            </a:fld>
            <a:endParaRPr lang="en-US"/>
          </a:p>
        </p:txBody>
      </p:sp>
      <p:graphicFrame>
        <p:nvGraphicFramePr>
          <p:cNvPr id="11" name="Схема 10">
            <a:extLst>
              <a:ext uri="{FF2B5EF4-FFF2-40B4-BE49-F238E27FC236}">
                <a16:creationId xmlns:a16="http://schemas.microsoft.com/office/drawing/2014/main" id="{79A8672F-119C-4029-8910-6FAEE457602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65264131"/>
              </p:ext>
            </p:extLst>
          </p:nvPr>
        </p:nvGraphicFramePr>
        <p:xfrm>
          <a:off x="179882" y="1302808"/>
          <a:ext cx="11647357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386618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/>
          <p:cNvSpPr>
            <a:spLocks noGrp="1"/>
          </p:cNvSpPr>
          <p:nvPr>
            <p:ph type="title"/>
          </p:nvPr>
        </p:nvSpPr>
        <p:spPr>
          <a:xfrm>
            <a:off x="669925" y="225425"/>
            <a:ext cx="10834688" cy="1062038"/>
          </a:xfrm>
        </p:spPr>
        <p:txBody>
          <a:bodyPr/>
          <a:lstStyle/>
          <a:p>
            <a:pPr algn="ctr" eaLnBrk="1" hangingPunct="1"/>
            <a:r>
              <a:rPr lang="ru-RU" altLang="ru-RU" sz="2800" b="1" dirty="0"/>
              <a:t>Динамика производства молока с/х предприятиями – </a:t>
            </a:r>
            <a:r>
              <a:rPr lang="ru-RU" altLang="ru-RU" sz="2800" b="1" dirty="0" err="1"/>
              <a:t>плем</a:t>
            </a:r>
            <a:r>
              <a:rPr lang="ru-RU" altLang="ru-RU" sz="2800" b="1" dirty="0"/>
              <a:t>. хозяйствами и членами АМ «</a:t>
            </a:r>
            <a:r>
              <a:rPr lang="ru-RU" altLang="ru-RU" sz="2800" b="1" dirty="0" err="1"/>
              <a:t>Молпермь</a:t>
            </a:r>
            <a:r>
              <a:rPr lang="ru-RU" altLang="ru-RU" sz="2800" b="1" dirty="0"/>
              <a:t>"</a:t>
            </a:r>
            <a:endParaRPr lang="ru-RU" altLang="ru-RU" sz="2800" dirty="0"/>
          </a:p>
        </p:txBody>
      </p:sp>
      <p:sp>
        <p:nvSpPr>
          <p:cNvPr id="30723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CD915CAA-EB90-42F3-993D-319FFB5DE863}" type="slidenum">
              <a:rPr lang="en-US" altLang="ru-RU" sz="1200" smtClean="0">
                <a:solidFill>
                  <a:srgbClr val="FEFFFF"/>
                </a:solidFill>
                <a:latin typeface="Century Gothic" panose="020B0502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4</a:t>
            </a:fld>
            <a:endParaRPr lang="en-US" altLang="ru-RU" sz="1200">
              <a:solidFill>
                <a:srgbClr val="FEFFFF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2657239"/>
              </p:ext>
            </p:extLst>
          </p:nvPr>
        </p:nvGraphicFramePr>
        <p:xfrm>
          <a:off x="224852" y="1169233"/>
          <a:ext cx="11967149" cy="5488740"/>
        </p:xfrm>
        <a:graphic>
          <a:graphicData uri="http://schemas.openxmlformats.org/drawingml/2006/table">
            <a:tbl>
              <a:tblPr/>
              <a:tblGrid>
                <a:gridCol w="27843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28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886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635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2053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1371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5340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1683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4615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3642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39476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7053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670535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78410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>
                          <a:latin typeface="Times New Roman"/>
                        </a:rPr>
                        <a:t>Хозяйство</a:t>
                      </a:r>
                    </a:p>
                  </a:txBody>
                  <a:tcPr marL="6485" marR="6485" marT="64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>
                          <a:latin typeface="Times New Roman"/>
                        </a:rPr>
                        <a:t>Поголовье </a:t>
                      </a:r>
                      <a:r>
                        <a:rPr lang="ru-RU" sz="2000" b="0" i="0" u="none" strike="noStrike" dirty="0" err="1">
                          <a:latin typeface="Times New Roman"/>
                        </a:rPr>
                        <a:t>коров</a:t>
                      </a:r>
                      <a:r>
                        <a:rPr lang="ru-RU" sz="2000" b="0" i="0" u="none" strike="noStrike" dirty="0">
                          <a:latin typeface="Times New Roman"/>
                        </a:rPr>
                        <a:t> на 01 января, гол.</a:t>
                      </a:r>
                    </a:p>
                  </a:txBody>
                  <a:tcPr marL="6485" marR="6485" marT="64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>
                          <a:latin typeface="Times New Roman"/>
                        </a:rPr>
                        <a:t>Валовое производство молока, тонн</a:t>
                      </a:r>
                    </a:p>
                  </a:txBody>
                  <a:tcPr marL="6485" marR="6485" marT="64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>
                          <a:latin typeface="Times New Roman"/>
                        </a:rPr>
                        <a:t>Надой на 1 корову , кг</a:t>
                      </a:r>
                    </a:p>
                  </a:txBody>
                  <a:tcPr marL="6485" marR="6485" marT="64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5995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>
                          <a:latin typeface="Times New Roman"/>
                        </a:rPr>
                        <a:t>2015</a:t>
                      </a:r>
                    </a:p>
                  </a:txBody>
                  <a:tcPr marL="6485" marR="6485" marT="64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>
                          <a:latin typeface="Times New Roman"/>
                        </a:rPr>
                        <a:t>2016</a:t>
                      </a:r>
                    </a:p>
                  </a:txBody>
                  <a:tcPr marL="6485" marR="6485" marT="64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/>
                        <a:t>2017</a:t>
                      </a:r>
                    </a:p>
                  </a:txBody>
                  <a:tcPr marL="6485" marR="6485" marT="64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>
                          <a:latin typeface="Times New Roman"/>
                        </a:rPr>
                        <a:t>прирост, гол., %</a:t>
                      </a:r>
                    </a:p>
                  </a:txBody>
                  <a:tcPr marL="6485" marR="6485" marT="64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>
                          <a:latin typeface="Times New Roman"/>
                        </a:rPr>
                        <a:t>2014</a:t>
                      </a:r>
                    </a:p>
                  </a:txBody>
                  <a:tcPr marL="6485" marR="6485" marT="64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>
                          <a:latin typeface="Times New Roman"/>
                        </a:rPr>
                        <a:t>2015</a:t>
                      </a:r>
                    </a:p>
                  </a:txBody>
                  <a:tcPr marL="6485" marR="6485" marT="64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/>
                        <a:t>2016</a:t>
                      </a:r>
                    </a:p>
                  </a:txBody>
                  <a:tcPr marL="6485" marR="6485" marT="64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>
                          <a:latin typeface="Times New Roman"/>
                        </a:rPr>
                        <a:t>прирост, %</a:t>
                      </a:r>
                    </a:p>
                  </a:txBody>
                  <a:tcPr marL="6485" marR="6485" marT="64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>
                          <a:latin typeface="Times New Roman"/>
                        </a:rPr>
                        <a:t>2014</a:t>
                      </a:r>
                    </a:p>
                  </a:txBody>
                  <a:tcPr marL="6485" marR="6485" marT="64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>
                          <a:latin typeface="Times New Roman"/>
                        </a:rPr>
                        <a:t>2015</a:t>
                      </a:r>
                    </a:p>
                  </a:txBody>
                  <a:tcPr marL="6485" marR="6485" marT="64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/>
                        <a:t>2016</a:t>
                      </a:r>
                    </a:p>
                  </a:txBody>
                  <a:tcPr marL="6485" marR="6485" marT="64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>
                          <a:latin typeface="Times New Roman"/>
                        </a:rPr>
                        <a:t>2016 к 2015, кг</a:t>
                      </a:r>
                    </a:p>
                  </a:txBody>
                  <a:tcPr marL="6485" marR="6485" marT="64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4106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0" i="0" u="none" strike="noStrike" dirty="0">
                          <a:latin typeface="Times New Roman"/>
                        </a:rPr>
                        <a:t>Пермский край (статистические данные)</a:t>
                      </a:r>
                    </a:p>
                  </a:txBody>
                  <a:tcPr marL="6485" marR="6485" marT="64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72292</a:t>
                      </a:r>
                    </a:p>
                  </a:txBody>
                  <a:tcPr marL="6485" marR="6485" marT="64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74100</a:t>
                      </a:r>
                    </a:p>
                  </a:txBody>
                  <a:tcPr marL="6485" marR="6485" marT="64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75928</a:t>
                      </a:r>
                    </a:p>
                  </a:txBody>
                  <a:tcPr marL="6485" marR="6485" marT="64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1828</a:t>
                      </a:r>
                    </a:p>
                  </a:txBody>
                  <a:tcPr marL="6485" marR="6485" marT="64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352428</a:t>
                      </a:r>
                    </a:p>
                  </a:txBody>
                  <a:tcPr marL="6485" marR="6485" marT="64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369549</a:t>
                      </a:r>
                    </a:p>
                  </a:txBody>
                  <a:tcPr marL="6485" marR="6485" marT="64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375622</a:t>
                      </a:r>
                    </a:p>
                  </a:txBody>
                  <a:tcPr marL="6485" marR="6485" marT="64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1,6</a:t>
                      </a:r>
                    </a:p>
                  </a:txBody>
                  <a:tcPr marL="6485" marR="6485" marT="64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5394</a:t>
                      </a:r>
                    </a:p>
                  </a:txBody>
                  <a:tcPr marL="6485" marR="6485" marT="64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5604</a:t>
                      </a:r>
                    </a:p>
                  </a:txBody>
                  <a:tcPr marL="6485" marR="6485" marT="64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5627</a:t>
                      </a:r>
                    </a:p>
                  </a:txBody>
                  <a:tcPr marL="6485" marR="6485" marT="64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+23</a:t>
                      </a:r>
                    </a:p>
                  </a:txBody>
                  <a:tcPr marL="6485" marR="6485" marT="64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84106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0" i="0" u="none" strike="noStrike" dirty="0">
                          <a:latin typeface="Times New Roman"/>
                        </a:rPr>
                        <a:t>по предприятиям членам АМ</a:t>
                      </a:r>
                      <a:r>
                        <a:rPr lang="ru-RU" sz="2000" b="0" i="0" u="none" strike="noStrike" baseline="0" dirty="0">
                          <a:latin typeface="Times New Roman"/>
                        </a:rPr>
                        <a:t> «</a:t>
                      </a:r>
                      <a:r>
                        <a:rPr lang="ru-RU" sz="2000" b="0" i="0" u="none" strike="noStrike" baseline="0" dirty="0" err="1">
                          <a:latin typeface="Times New Roman"/>
                        </a:rPr>
                        <a:t>М</a:t>
                      </a:r>
                      <a:r>
                        <a:rPr lang="ru-RU" sz="2000" b="0" i="0" u="none" strike="noStrike" dirty="0" err="1">
                          <a:latin typeface="Times New Roman"/>
                        </a:rPr>
                        <a:t>олпермь</a:t>
                      </a:r>
                      <a:r>
                        <a:rPr lang="ru-RU" sz="2000" b="0" i="0" u="none" strike="noStrike" dirty="0">
                          <a:latin typeface="Times New Roman"/>
                        </a:rPr>
                        <a:t>"</a:t>
                      </a:r>
                    </a:p>
                  </a:txBody>
                  <a:tcPr marL="6485" marR="6485" marT="64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24018</a:t>
                      </a:r>
                    </a:p>
                  </a:txBody>
                  <a:tcPr marL="6485" marR="6485" marT="64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24972</a:t>
                      </a:r>
                    </a:p>
                  </a:txBody>
                  <a:tcPr marL="6485" marR="6485" marT="64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25936</a:t>
                      </a:r>
                    </a:p>
                  </a:txBody>
                  <a:tcPr marL="6485" marR="6485" marT="64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964</a:t>
                      </a:r>
                    </a:p>
                  </a:txBody>
                  <a:tcPr marL="6485" marR="6485" marT="64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131536</a:t>
                      </a:r>
                    </a:p>
                  </a:txBody>
                  <a:tcPr marL="6485" marR="6485" marT="64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142880</a:t>
                      </a:r>
                    </a:p>
                  </a:txBody>
                  <a:tcPr marL="6485" marR="6485" marT="64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152257</a:t>
                      </a:r>
                    </a:p>
                  </a:txBody>
                  <a:tcPr marL="6485" marR="6485" marT="64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6,6</a:t>
                      </a:r>
                    </a:p>
                  </a:txBody>
                  <a:tcPr marL="6485" marR="6485" marT="64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5692</a:t>
                      </a:r>
                    </a:p>
                  </a:txBody>
                  <a:tcPr marL="6485" marR="6485" marT="64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5907</a:t>
                      </a:r>
                    </a:p>
                  </a:txBody>
                  <a:tcPr marL="6485" marR="6485" marT="64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5982</a:t>
                      </a:r>
                    </a:p>
                  </a:txBody>
                  <a:tcPr marL="6485" marR="6485" marT="64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+75</a:t>
                      </a:r>
                    </a:p>
                  </a:txBody>
                  <a:tcPr marL="6485" marR="6485" marT="64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179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0" i="0" u="none" strike="noStrike">
                          <a:latin typeface="Times New Roman"/>
                        </a:rPr>
                        <a:t>Доля, к уровню края</a:t>
                      </a:r>
                    </a:p>
                  </a:txBody>
                  <a:tcPr marL="6485" marR="6485" marT="64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33,2</a:t>
                      </a:r>
                    </a:p>
                  </a:txBody>
                  <a:tcPr marL="6485" marR="6485" marT="64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33,7</a:t>
                      </a:r>
                    </a:p>
                  </a:txBody>
                  <a:tcPr marL="6485" marR="6485" marT="64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34,1</a:t>
                      </a:r>
                    </a:p>
                  </a:txBody>
                  <a:tcPr marL="6485" marR="6485" marT="64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0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85" marR="6485" marT="64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37,3</a:t>
                      </a:r>
                    </a:p>
                  </a:txBody>
                  <a:tcPr marL="6485" marR="6485" marT="64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38,7</a:t>
                      </a:r>
                    </a:p>
                  </a:txBody>
                  <a:tcPr marL="6485" marR="6485" marT="64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40,5</a:t>
                      </a:r>
                    </a:p>
                  </a:txBody>
                  <a:tcPr marL="6485" marR="6485" marT="64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0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85" marR="6485" marT="64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298</a:t>
                      </a:r>
                    </a:p>
                  </a:txBody>
                  <a:tcPr marL="6485" marR="6485" marT="64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303</a:t>
                      </a:r>
                    </a:p>
                  </a:txBody>
                  <a:tcPr marL="6485" marR="6485" marT="64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+355</a:t>
                      </a:r>
                    </a:p>
                  </a:txBody>
                  <a:tcPr marL="6485" marR="6485" marT="64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0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85" marR="6485" marT="64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84106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0" i="0" u="none" strike="noStrike" dirty="0">
                          <a:latin typeface="Times New Roman"/>
                        </a:rPr>
                        <a:t>По племенным хозяйствам</a:t>
                      </a:r>
                    </a:p>
                  </a:txBody>
                  <a:tcPr marL="6485" marR="6485" marT="648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32149</a:t>
                      </a:r>
                    </a:p>
                  </a:txBody>
                  <a:tcPr marL="6485" marR="6485" marT="64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33500</a:t>
                      </a:r>
                    </a:p>
                  </a:txBody>
                  <a:tcPr marL="6485" marR="6485" marT="64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36438</a:t>
                      </a:r>
                    </a:p>
                  </a:txBody>
                  <a:tcPr marL="6485" marR="6485" marT="64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5938</a:t>
                      </a:r>
                    </a:p>
                  </a:txBody>
                  <a:tcPr marL="6485" marR="6485" marT="64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186594</a:t>
                      </a:r>
                    </a:p>
                  </a:txBody>
                  <a:tcPr marL="6485" marR="6485" marT="64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198015</a:t>
                      </a:r>
                    </a:p>
                  </a:txBody>
                  <a:tcPr marL="6485" marR="6485" marT="64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215313</a:t>
                      </a:r>
                    </a:p>
                  </a:txBody>
                  <a:tcPr marL="6485" marR="6485" marT="64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8,7</a:t>
                      </a:r>
                    </a:p>
                  </a:txBody>
                  <a:tcPr marL="6485" marR="6485" marT="64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5971</a:t>
                      </a:r>
                    </a:p>
                  </a:txBody>
                  <a:tcPr marL="6485" marR="6485" marT="64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6111</a:t>
                      </a:r>
                    </a:p>
                  </a:txBody>
                  <a:tcPr marL="6485" marR="6485" marT="64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6140</a:t>
                      </a:r>
                    </a:p>
                  </a:txBody>
                  <a:tcPr marL="6485" marR="6485" marT="64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+29</a:t>
                      </a:r>
                    </a:p>
                  </a:txBody>
                  <a:tcPr marL="6485" marR="6485" marT="64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6179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0" i="0" u="none" strike="noStrike" dirty="0">
                          <a:latin typeface="Times New Roman"/>
                        </a:rPr>
                        <a:t>Доля, к уровню края</a:t>
                      </a:r>
                    </a:p>
                  </a:txBody>
                  <a:tcPr marL="6485" marR="6485" marT="64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44,5</a:t>
                      </a:r>
                    </a:p>
                  </a:txBody>
                  <a:tcPr marL="6485" marR="6485" marT="64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45,2</a:t>
                      </a:r>
                    </a:p>
                  </a:txBody>
                  <a:tcPr marL="6485" marR="6485" marT="64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48,0</a:t>
                      </a:r>
                    </a:p>
                  </a:txBody>
                  <a:tcPr marL="6485" marR="6485" marT="64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0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85" marR="6485" marT="64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52,9</a:t>
                      </a:r>
                    </a:p>
                  </a:txBody>
                  <a:tcPr marL="6485" marR="6485" marT="64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53,6</a:t>
                      </a:r>
                    </a:p>
                  </a:txBody>
                  <a:tcPr marL="6485" marR="6485" marT="64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57,3</a:t>
                      </a:r>
                    </a:p>
                  </a:txBody>
                  <a:tcPr marL="6485" marR="6485" marT="64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0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85" marR="6485" marT="64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577</a:t>
                      </a:r>
                    </a:p>
                  </a:txBody>
                  <a:tcPr marL="6485" marR="6485" marT="64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507</a:t>
                      </a:r>
                    </a:p>
                  </a:txBody>
                  <a:tcPr marL="6485" marR="6485" marT="64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+513</a:t>
                      </a:r>
                    </a:p>
                  </a:txBody>
                  <a:tcPr marL="6485" marR="6485" marT="64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485" marR="6485" marT="64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E51F2B-A37A-483D-9E1D-90F9CBF85E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58875"/>
          </a:xfrm>
        </p:spPr>
        <p:txBody>
          <a:bodyPr/>
          <a:lstStyle/>
          <a:p>
            <a:pPr algn="ctr"/>
            <a:r>
              <a:rPr lang="ru-RU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Производство молока </a:t>
            </a:r>
            <a:br>
              <a:rPr lang="ru-RU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с/х предприятиями и племенным хозяйствам за полугодие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E13FED90-90C4-44C8-ABC6-B0203A3AD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5C36BF-6838-46BC-9CFB-26ED33C0F3E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C87F7955-3A0F-4CBC-95AC-82C22688B1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3021136"/>
              </p:ext>
            </p:extLst>
          </p:nvPr>
        </p:nvGraphicFramePr>
        <p:xfrm>
          <a:off x="0" y="1524000"/>
          <a:ext cx="12191999" cy="63057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48131">
                  <a:extLst>
                    <a:ext uri="{9D8B030D-6E8A-4147-A177-3AD203B41FA5}">
                      <a16:colId xmlns:a16="http://schemas.microsoft.com/office/drawing/2014/main" val="3746128420"/>
                    </a:ext>
                  </a:extLst>
                </a:gridCol>
                <a:gridCol w="939280">
                  <a:extLst>
                    <a:ext uri="{9D8B030D-6E8A-4147-A177-3AD203B41FA5}">
                      <a16:colId xmlns:a16="http://schemas.microsoft.com/office/drawing/2014/main" val="3925298924"/>
                    </a:ext>
                  </a:extLst>
                </a:gridCol>
                <a:gridCol w="1099571">
                  <a:extLst>
                    <a:ext uri="{9D8B030D-6E8A-4147-A177-3AD203B41FA5}">
                      <a16:colId xmlns:a16="http://schemas.microsoft.com/office/drawing/2014/main" val="47190629"/>
                    </a:ext>
                  </a:extLst>
                </a:gridCol>
                <a:gridCol w="916309">
                  <a:extLst>
                    <a:ext uri="{9D8B030D-6E8A-4147-A177-3AD203B41FA5}">
                      <a16:colId xmlns:a16="http://schemas.microsoft.com/office/drawing/2014/main" val="3955221253"/>
                    </a:ext>
                  </a:extLst>
                </a:gridCol>
                <a:gridCol w="1435550">
                  <a:extLst>
                    <a:ext uri="{9D8B030D-6E8A-4147-A177-3AD203B41FA5}">
                      <a16:colId xmlns:a16="http://schemas.microsoft.com/office/drawing/2014/main" val="2578606781"/>
                    </a:ext>
                  </a:extLst>
                </a:gridCol>
                <a:gridCol w="1466095">
                  <a:extLst>
                    <a:ext uri="{9D8B030D-6E8A-4147-A177-3AD203B41FA5}">
                      <a16:colId xmlns:a16="http://schemas.microsoft.com/office/drawing/2014/main" val="776599056"/>
                    </a:ext>
                  </a:extLst>
                </a:gridCol>
                <a:gridCol w="962124">
                  <a:extLst>
                    <a:ext uri="{9D8B030D-6E8A-4147-A177-3AD203B41FA5}">
                      <a16:colId xmlns:a16="http://schemas.microsoft.com/office/drawing/2014/main" val="3765283263"/>
                    </a:ext>
                  </a:extLst>
                </a:gridCol>
                <a:gridCol w="870494">
                  <a:extLst>
                    <a:ext uri="{9D8B030D-6E8A-4147-A177-3AD203B41FA5}">
                      <a16:colId xmlns:a16="http://schemas.microsoft.com/office/drawing/2014/main" val="4040696048"/>
                    </a:ext>
                  </a:extLst>
                </a:gridCol>
                <a:gridCol w="870493">
                  <a:extLst>
                    <a:ext uri="{9D8B030D-6E8A-4147-A177-3AD203B41FA5}">
                      <a16:colId xmlns:a16="http://schemas.microsoft.com/office/drawing/2014/main" val="3134821826"/>
                    </a:ext>
                  </a:extLst>
                </a:gridCol>
                <a:gridCol w="783952">
                  <a:extLst>
                    <a:ext uri="{9D8B030D-6E8A-4147-A177-3AD203B41FA5}">
                      <a16:colId xmlns:a16="http://schemas.microsoft.com/office/drawing/2014/main" val="438948402"/>
                    </a:ext>
                  </a:extLst>
                </a:gridCol>
              </a:tblGrid>
              <a:tr h="692980">
                <a:tc rowSpan="2">
                  <a:txBody>
                    <a:bodyPr/>
                    <a:lstStyle/>
                    <a:p>
                      <a:r>
                        <a:rPr lang="ru-RU" dirty="0"/>
                        <a:t>Наименование показателя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dirty="0"/>
                        <a:t>Поголовье </a:t>
                      </a:r>
                      <a:r>
                        <a:rPr lang="ru-RU" dirty="0" err="1"/>
                        <a:t>коров</a:t>
                      </a:r>
                      <a:r>
                        <a:rPr lang="ru-RU" dirty="0"/>
                        <a:t> на 01.07., голов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dirty="0"/>
                        <a:t>Валовый надой молока за полугодие, тонн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dirty="0"/>
                        <a:t>Надой на корову за 6 месяцев, кг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4752123"/>
                  </a:ext>
                </a:extLst>
              </a:tr>
              <a:tr h="12869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2016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2017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2017 к 2016 </a:t>
                      </a:r>
                    </a:p>
                    <a:p>
                      <a:pPr algn="ctr"/>
                      <a:r>
                        <a:rPr lang="ru-RU" dirty="0"/>
                        <a:t>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2016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2017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2017 к 2016 </a:t>
                      </a:r>
                    </a:p>
                    <a:p>
                      <a:pPr algn="ctr"/>
                      <a:r>
                        <a:rPr lang="ru-RU" dirty="0"/>
                        <a:t>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2016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2017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2017 к 2016 </a:t>
                      </a:r>
                    </a:p>
                    <a:p>
                      <a:pPr algn="ctr"/>
                      <a:r>
                        <a:rPr lang="ru-RU" dirty="0"/>
                        <a:t>+-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87143270"/>
                  </a:ext>
                </a:extLst>
              </a:tr>
              <a:tr h="47588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i="0" u="none" strike="noStrike" dirty="0">
                          <a:latin typeface="Times New Roman"/>
                        </a:rPr>
                        <a:t>Пермский край (статистические </a:t>
                      </a:r>
                      <a:endParaRPr lang="en-US" sz="2400" b="0" i="0" u="none" strike="noStrike" dirty="0">
                        <a:latin typeface="Times New Roman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i="0" u="none" strike="noStrike" dirty="0">
                          <a:latin typeface="Times New Roman"/>
                        </a:rPr>
                        <a:t>данные)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0" dirty="0"/>
                    </a:p>
                    <a:p>
                      <a:pPr algn="ctr"/>
                      <a:r>
                        <a:rPr lang="ru-RU" sz="2400" b="0" dirty="0"/>
                        <a:t>74680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0" dirty="0"/>
                    </a:p>
                    <a:p>
                      <a:pPr algn="ctr"/>
                      <a:r>
                        <a:rPr lang="ru-RU" sz="2400" b="0" dirty="0"/>
                        <a:t>75086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0" dirty="0"/>
                    </a:p>
                    <a:p>
                      <a:pPr algn="ctr"/>
                      <a:r>
                        <a:rPr lang="ru-RU" sz="2400" b="0" dirty="0"/>
                        <a:t>100,5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0" dirty="0"/>
                    </a:p>
                    <a:p>
                      <a:pPr algn="ctr"/>
                      <a:r>
                        <a:rPr lang="ru-RU" sz="2400" b="0" dirty="0"/>
                        <a:t>193465,5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0" dirty="0"/>
                    </a:p>
                    <a:p>
                      <a:pPr algn="ctr"/>
                      <a:r>
                        <a:rPr lang="ru-RU" sz="2400" b="0" dirty="0"/>
                        <a:t>194769,6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0" dirty="0"/>
                    </a:p>
                    <a:p>
                      <a:pPr algn="ctr"/>
                      <a:r>
                        <a:rPr lang="ru-RU" sz="2400" b="0" dirty="0"/>
                        <a:t>100,7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0" dirty="0"/>
                    </a:p>
                    <a:p>
                      <a:pPr algn="ctr"/>
                      <a:r>
                        <a:rPr lang="ru-RU" sz="2400" b="0" dirty="0"/>
                        <a:t>2912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0" dirty="0"/>
                    </a:p>
                    <a:p>
                      <a:pPr algn="ctr"/>
                      <a:r>
                        <a:rPr lang="ru-RU" sz="2400" b="0" dirty="0"/>
                        <a:t>2917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0" dirty="0"/>
                    </a:p>
                    <a:p>
                      <a:pPr algn="ctr"/>
                      <a:r>
                        <a:rPr lang="ru-RU" sz="2400" b="0" dirty="0"/>
                        <a:t>+5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5850505"/>
                  </a:ext>
                </a:extLst>
              </a:tr>
              <a:tr h="935334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0" i="0" u="none" strike="noStrike" dirty="0">
                          <a:latin typeface="Times New Roman"/>
                        </a:rPr>
                        <a:t>  </a:t>
                      </a:r>
                      <a:r>
                        <a:rPr lang="ru-RU" sz="2400" b="0" i="0" u="none" strike="noStrike" dirty="0">
                          <a:latin typeface="Times New Roman"/>
                        </a:rPr>
                        <a:t>По племенным </a:t>
                      </a:r>
                      <a:r>
                        <a:rPr lang="en-US" sz="2400" b="0" i="0" u="none" strike="noStrike" dirty="0">
                          <a:latin typeface="Times New Roman"/>
                        </a:rPr>
                        <a:t>                     </a:t>
                      </a:r>
                      <a:r>
                        <a:rPr lang="ru-RU" sz="2400" b="0" i="0" u="none" strike="noStrike" dirty="0">
                          <a:latin typeface="Times New Roman"/>
                        </a:rPr>
                        <a:t>хозяйствам</a:t>
                      </a:r>
                    </a:p>
                  </a:txBody>
                  <a:tcPr marL="6485" marR="6485" marT="64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/>
                    </a:p>
                    <a:p>
                      <a:pPr algn="ctr"/>
                      <a:r>
                        <a:rPr lang="ru-RU" sz="2400" dirty="0"/>
                        <a:t>35125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/>
                    </a:p>
                    <a:p>
                      <a:pPr algn="ctr"/>
                      <a:r>
                        <a:rPr lang="ru-RU" sz="2400" dirty="0"/>
                        <a:t>35193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/>
                    </a:p>
                    <a:p>
                      <a:pPr algn="ctr"/>
                      <a:r>
                        <a:rPr lang="ru-RU" sz="2400" dirty="0"/>
                        <a:t>100,2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/>
                    </a:p>
                    <a:p>
                      <a:pPr algn="ctr"/>
                      <a:r>
                        <a:rPr lang="ru-RU" sz="2400" dirty="0"/>
                        <a:t>107341,7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/>
                    </a:p>
                    <a:p>
                      <a:pPr algn="ctr"/>
                      <a:r>
                        <a:rPr lang="ru-RU" sz="2400" dirty="0"/>
                        <a:t>111830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/>
                    </a:p>
                    <a:p>
                      <a:pPr algn="ctr"/>
                      <a:r>
                        <a:rPr lang="ru-RU" sz="2400" dirty="0"/>
                        <a:t>106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/>
                    </a:p>
                    <a:p>
                      <a:pPr algn="ctr"/>
                      <a:r>
                        <a:rPr lang="ru-RU" sz="2400" dirty="0"/>
                        <a:t>3113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/>
                    </a:p>
                    <a:p>
                      <a:pPr algn="ctr"/>
                      <a:r>
                        <a:rPr lang="ru-RU" sz="2400" dirty="0"/>
                        <a:t>3183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/>
                    </a:p>
                    <a:p>
                      <a:pPr algn="ctr"/>
                      <a:r>
                        <a:rPr lang="ru-RU" sz="2400" dirty="0"/>
                        <a:t>+70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84778183"/>
                  </a:ext>
                </a:extLst>
              </a:tr>
              <a:tr h="811452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0" i="0" u="none" strike="noStrike" dirty="0">
                          <a:latin typeface="Times New Roman"/>
                        </a:rPr>
                        <a:t>Доля, к уровню края</a:t>
                      </a:r>
                    </a:p>
                  </a:txBody>
                  <a:tcPr marL="6485" marR="6485" marT="64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/>
                    </a:p>
                    <a:p>
                      <a:pPr algn="ctr"/>
                      <a:r>
                        <a:rPr lang="ru-RU" sz="2400" dirty="0"/>
                        <a:t>47,03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/>
                    </a:p>
                    <a:p>
                      <a:pPr algn="ctr"/>
                      <a:r>
                        <a:rPr lang="ru-RU" sz="2400" dirty="0"/>
                        <a:t>46,9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/>
                    </a:p>
                    <a:p>
                      <a:pPr algn="ctr"/>
                      <a:r>
                        <a:rPr lang="ru-RU" sz="2400" dirty="0"/>
                        <a:t>55,5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/>
                    </a:p>
                    <a:p>
                      <a:pPr algn="ctr"/>
                      <a:r>
                        <a:rPr lang="ru-RU" sz="2400" dirty="0"/>
                        <a:t>57,4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/>
                    </a:p>
                    <a:p>
                      <a:pPr algn="ctr"/>
                      <a:r>
                        <a:rPr lang="ru-RU" sz="2400" dirty="0"/>
                        <a:t>+201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/>
                    </a:p>
                    <a:p>
                      <a:pPr algn="ctr"/>
                      <a:r>
                        <a:rPr lang="ru-RU" sz="2400" dirty="0"/>
                        <a:t>+266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30394490"/>
                  </a:ext>
                </a:extLst>
              </a:tr>
              <a:tr h="1125405">
                <a:tc>
                  <a:txBody>
                    <a:bodyPr/>
                    <a:lstStyle/>
                    <a:p>
                      <a:r>
                        <a:rPr lang="ru-RU" dirty="0"/>
                        <a:t>Продуктивность зависит от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кормов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-80%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технологии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- 20%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512069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83206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Заголовок 1"/>
          <p:cNvSpPr>
            <a:spLocks noGrp="1"/>
          </p:cNvSpPr>
          <p:nvPr>
            <p:ph type="title"/>
          </p:nvPr>
        </p:nvSpPr>
        <p:spPr>
          <a:xfrm>
            <a:off x="838200" y="284813"/>
            <a:ext cx="10515600" cy="1405875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dirty="0"/>
              <a:t>Динамика молочной продуктивности </a:t>
            </a:r>
            <a:r>
              <a:rPr lang="ru-RU" altLang="ru-RU" dirty="0" err="1"/>
              <a:t>коров</a:t>
            </a:r>
            <a:r>
              <a:rPr lang="ru-RU" altLang="ru-RU" dirty="0"/>
              <a:t> в хозяйствах всех категорий</a:t>
            </a:r>
            <a:br>
              <a:rPr lang="ru-RU" altLang="ru-RU" dirty="0"/>
            </a:br>
            <a:endParaRPr lang="ru-RU" altLang="ru-RU" dirty="0"/>
          </a:p>
        </p:txBody>
      </p:sp>
      <p:sp>
        <p:nvSpPr>
          <p:cNvPr id="45059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67E8F3BD-E994-48B6-8FCB-971605E81A67}" type="slidenum">
              <a:rPr lang="en-US" altLang="ru-RU" sz="1200" smtClean="0">
                <a:solidFill>
                  <a:srgbClr val="FEFFFF"/>
                </a:solidFill>
                <a:latin typeface="Century Gothic" panose="020B0502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6</a:t>
            </a:fld>
            <a:endParaRPr lang="en-US" altLang="ru-RU" sz="1200">
              <a:solidFill>
                <a:srgbClr val="FEFFFF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4822798"/>
              </p:ext>
            </p:extLst>
          </p:nvPr>
        </p:nvGraphicFramePr>
        <p:xfrm>
          <a:off x="614598" y="1439055"/>
          <a:ext cx="11085278" cy="5096660"/>
        </p:xfrm>
        <a:graphic>
          <a:graphicData uri="http://schemas.openxmlformats.org/drawingml/2006/table">
            <a:tbl>
              <a:tblPr/>
              <a:tblGrid>
                <a:gridCol w="12359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30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66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575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3412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3412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3595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7371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23412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273652">
                <a:tc rowSpan="2"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52377" marR="5237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</a:p>
                  </a:txBody>
                  <a:tcPr marL="52377" marR="5237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Всего, голов</a:t>
                      </a:r>
                    </a:p>
                  </a:txBody>
                  <a:tcPr marL="52377" marR="5237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Надой, кг</a:t>
                      </a:r>
                    </a:p>
                  </a:txBody>
                  <a:tcPr marL="52377" marR="5237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Молочный жир</a:t>
                      </a:r>
                    </a:p>
                  </a:txBody>
                  <a:tcPr marL="52377" marR="5237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Молочный белок</a:t>
                      </a:r>
                    </a:p>
                  </a:txBody>
                  <a:tcPr marL="52377" marR="5237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Живая масса</a:t>
                      </a:r>
                    </a:p>
                  </a:txBody>
                  <a:tcPr marL="52377" marR="5237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365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52377" marR="5237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кг</a:t>
                      </a:r>
                    </a:p>
                  </a:txBody>
                  <a:tcPr marL="52377" marR="5237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52377" marR="5237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кг</a:t>
                      </a:r>
                    </a:p>
                  </a:txBody>
                  <a:tcPr marL="52377" marR="5237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9113"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2014</a:t>
                      </a: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377" marR="5237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 поголовье</a:t>
                      </a: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377" marR="5237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40604</a:t>
                      </a:r>
                      <a:endParaRPr kumimoji="0" lang="ru-RU" alt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377" marR="5237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5503</a:t>
                      </a:r>
                      <a:endParaRPr kumimoji="0" lang="ru-RU" alt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377" marR="5237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3,86</a:t>
                      </a:r>
                      <a:endParaRPr kumimoji="0" lang="ru-RU" alt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377" marR="5237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212,9</a:t>
                      </a:r>
                      <a:endParaRPr kumimoji="0" lang="ru-RU" alt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377" marR="5237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3,10</a:t>
                      </a:r>
                      <a:endParaRPr kumimoji="0" lang="ru-RU" alt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377" marR="5237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181,9</a:t>
                      </a:r>
                      <a:endParaRPr kumimoji="0" lang="ru-RU" alt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377" marR="5237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519</a:t>
                      </a:r>
                      <a:endParaRPr kumimoji="0" lang="ru-RU" alt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377" marR="5237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9113"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2377" marR="5237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1-я лактация</a:t>
                      </a:r>
                    </a:p>
                  </a:txBody>
                  <a:tcPr marL="52377" marR="5237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11943</a:t>
                      </a:r>
                    </a:p>
                  </a:txBody>
                  <a:tcPr marL="52377" marR="5237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5310</a:t>
                      </a:r>
                    </a:p>
                  </a:txBody>
                  <a:tcPr marL="52377" marR="5237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3,84</a:t>
                      </a:r>
                    </a:p>
                  </a:txBody>
                  <a:tcPr marL="52377" marR="5237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204,5</a:t>
                      </a:r>
                    </a:p>
                  </a:txBody>
                  <a:tcPr marL="52377" marR="5237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3,09</a:t>
                      </a:r>
                    </a:p>
                  </a:txBody>
                  <a:tcPr marL="52377" marR="5237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174,1</a:t>
                      </a:r>
                    </a:p>
                  </a:txBody>
                  <a:tcPr marL="52377" marR="5237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488</a:t>
                      </a:r>
                    </a:p>
                  </a:txBody>
                  <a:tcPr marL="52377" marR="5237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9113"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2377" marR="5237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2-я лактация</a:t>
                      </a:r>
                    </a:p>
                  </a:txBody>
                  <a:tcPr marL="52377" marR="5237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10524</a:t>
                      </a:r>
                    </a:p>
                  </a:txBody>
                  <a:tcPr marL="52377" marR="5237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5589</a:t>
                      </a:r>
                    </a:p>
                  </a:txBody>
                  <a:tcPr marL="52377" marR="5237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3,85</a:t>
                      </a:r>
                    </a:p>
                  </a:txBody>
                  <a:tcPr marL="52377" marR="5237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215,8</a:t>
                      </a:r>
                    </a:p>
                  </a:txBody>
                  <a:tcPr marL="52377" marR="5237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3,10</a:t>
                      </a:r>
                    </a:p>
                  </a:txBody>
                  <a:tcPr marL="52377" marR="5237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187,0</a:t>
                      </a:r>
                    </a:p>
                  </a:txBody>
                  <a:tcPr marL="52377" marR="5237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515</a:t>
                      </a:r>
                    </a:p>
                  </a:txBody>
                  <a:tcPr marL="52377" marR="5237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9113"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2377" marR="5237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3-я и старше</a:t>
                      </a:r>
                    </a:p>
                  </a:txBody>
                  <a:tcPr marL="52377" marR="5237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18137</a:t>
                      </a:r>
                    </a:p>
                  </a:txBody>
                  <a:tcPr marL="52377" marR="5237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5586</a:t>
                      </a:r>
                    </a:p>
                  </a:txBody>
                  <a:tcPr marL="52377" marR="5237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3,87</a:t>
                      </a:r>
                    </a:p>
                  </a:txBody>
                  <a:tcPr marL="52377" marR="5237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216,9</a:t>
                      </a:r>
                    </a:p>
                  </a:txBody>
                  <a:tcPr marL="52377" marR="5237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3,11</a:t>
                      </a:r>
                    </a:p>
                  </a:txBody>
                  <a:tcPr marL="52377" marR="5237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184,7</a:t>
                      </a:r>
                    </a:p>
                  </a:txBody>
                  <a:tcPr marL="52377" marR="5237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542</a:t>
                      </a:r>
                    </a:p>
                  </a:txBody>
                  <a:tcPr marL="52377" marR="5237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9113"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2015</a:t>
                      </a: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377" marR="5237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 поголовье</a:t>
                      </a: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377" marR="5237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40670</a:t>
                      </a:r>
                      <a:endParaRPr kumimoji="0" lang="ru-RU" alt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377" marR="5237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5675</a:t>
                      </a:r>
                      <a:endParaRPr kumimoji="0" lang="ru-RU" alt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377" marR="5237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3,86</a:t>
                      </a:r>
                      <a:endParaRPr kumimoji="0" lang="ru-RU" alt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377" marR="5237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219,5</a:t>
                      </a:r>
                      <a:endParaRPr kumimoji="0" lang="ru-RU" alt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377" marR="5237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3,10</a:t>
                      </a:r>
                      <a:endParaRPr kumimoji="0" lang="ru-RU" alt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377" marR="5237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183,7</a:t>
                      </a:r>
                      <a:endParaRPr kumimoji="0" lang="ru-RU" alt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377" marR="5237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523</a:t>
                      </a:r>
                      <a:endParaRPr kumimoji="0" lang="ru-RU" alt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377" marR="5237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9113"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2377" marR="5237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1-я лактация</a:t>
                      </a:r>
                    </a:p>
                  </a:txBody>
                  <a:tcPr marL="52377" marR="5237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12095</a:t>
                      </a:r>
                    </a:p>
                  </a:txBody>
                  <a:tcPr marL="52377" marR="5237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5458</a:t>
                      </a:r>
                    </a:p>
                  </a:txBody>
                  <a:tcPr marL="52377" marR="5237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3,86</a:t>
                      </a:r>
                    </a:p>
                  </a:txBody>
                  <a:tcPr marL="52377" marR="5237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211,1</a:t>
                      </a:r>
                    </a:p>
                  </a:txBody>
                  <a:tcPr marL="52377" marR="5237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3,10</a:t>
                      </a:r>
                    </a:p>
                  </a:txBody>
                  <a:tcPr marL="52377" marR="5237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176,1</a:t>
                      </a:r>
                    </a:p>
                  </a:txBody>
                  <a:tcPr marL="52377" marR="5237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495</a:t>
                      </a:r>
                    </a:p>
                  </a:txBody>
                  <a:tcPr marL="52377" marR="5237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9113"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2377" marR="5237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2-я лактация</a:t>
                      </a:r>
                    </a:p>
                  </a:txBody>
                  <a:tcPr marL="52377" marR="5237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10653</a:t>
                      </a:r>
                    </a:p>
                  </a:txBody>
                  <a:tcPr marL="52377" marR="5237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5754</a:t>
                      </a:r>
                    </a:p>
                  </a:txBody>
                  <a:tcPr marL="52377" marR="5237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3,85</a:t>
                      </a:r>
                    </a:p>
                  </a:txBody>
                  <a:tcPr marL="52377" marR="5237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222,1</a:t>
                      </a:r>
                    </a:p>
                  </a:txBody>
                  <a:tcPr marL="52377" marR="5237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3,11</a:t>
                      </a:r>
                    </a:p>
                  </a:txBody>
                  <a:tcPr marL="52377" marR="5237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188,1</a:t>
                      </a:r>
                    </a:p>
                  </a:txBody>
                  <a:tcPr marL="52377" marR="5237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518</a:t>
                      </a:r>
                    </a:p>
                  </a:txBody>
                  <a:tcPr marL="52377" marR="5237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9113"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2377" marR="5237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3-я и старше</a:t>
                      </a:r>
                    </a:p>
                  </a:txBody>
                  <a:tcPr marL="52377" marR="5237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17922</a:t>
                      </a:r>
                    </a:p>
                  </a:txBody>
                  <a:tcPr marL="52377" marR="5237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5773</a:t>
                      </a:r>
                    </a:p>
                  </a:txBody>
                  <a:tcPr marL="52377" marR="5237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3,85</a:t>
                      </a:r>
                    </a:p>
                  </a:txBody>
                  <a:tcPr marL="52377" marR="5237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222,8</a:t>
                      </a:r>
                    </a:p>
                  </a:txBody>
                  <a:tcPr marL="52377" marR="5237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3,10</a:t>
                      </a:r>
                    </a:p>
                  </a:txBody>
                  <a:tcPr marL="52377" marR="5237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186,4</a:t>
                      </a:r>
                    </a:p>
                  </a:txBody>
                  <a:tcPr marL="52377" marR="5237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546</a:t>
                      </a:r>
                    </a:p>
                  </a:txBody>
                  <a:tcPr marL="52377" marR="5237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9113"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</a:t>
                      </a: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377" marR="5237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 поголовье</a:t>
                      </a: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377" marR="5237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40702</a:t>
                      </a:r>
                      <a:endParaRPr kumimoji="0" lang="ru-RU" alt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377" marR="5237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5813</a:t>
                      </a:r>
                      <a:endParaRPr kumimoji="0" lang="ru-RU" alt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377" marR="5237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3,85</a:t>
                      </a:r>
                      <a:endParaRPr kumimoji="0" lang="ru-RU" alt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377" marR="5237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224,5</a:t>
                      </a:r>
                      <a:endParaRPr kumimoji="0" lang="ru-RU" alt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377" marR="5237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3,10</a:t>
                      </a:r>
                      <a:endParaRPr kumimoji="0" lang="ru-RU" alt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377" marR="5237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184,1</a:t>
                      </a:r>
                      <a:endParaRPr kumimoji="0" lang="ru-RU" alt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377" marR="5237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526</a:t>
                      </a:r>
                      <a:endParaRPr kumimoji="0" lang="ru-RU" alt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377" marR="5237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9113"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2377" marR="5237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1-я лактация</a:t>
                      </a:r>
                    </a:p>
                  </a:txBody>
                  <a:tcPr marL="52377" marR="5237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12320</a:t>
                      </a:r>
                    </a:p>
                  </a:txBody>
                  <a:tcPr marL="52377" marR="5237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5601</a:t>
                      </a:r>
                    </a:p>
                  </a:txBody>
                  <a:tcPr marL="52377" marR="5237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3,86</a:t>
                      </a:r>
                    </a:p>
                  </a:txBody>
                  <a:tcPr marL="52377" marR="5237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216,9</a:t>
                      </a:r>
                    </a:p>
                  </a:txBody>
                  <a:tcPr marL="52377" marR="5237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3,1</a:t>
                      </a:r>
                    </a:p>
                  </a:txBody>
                  <a:tcPr marL="52377" marR="5237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176,5</a:t>
                      </a:r>
                    </a:p>
                  </a:txBody>
                  <a:tcPr marL="52377" marR="5237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498</a:t>
                      </a:r>
                    </a:p>
                  </a:txBody>
                  <a:tcPr marL="52377" marR="5237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9113"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2377" marR="5237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2-я лактация</a:t>
                      </a:r>
                    </a:p>
                  </a:txBody>
                  <a:tcPr marL="52377" marR="5237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10996</a:t>
                      </a:r>
                    </a:p>
                  </a:txBody>
                  <a:tcPr marL="52377" marR="5237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5898</a:t>
                      </a:r>
                    </a:p>
                  </a:txBody>
                  <a:tcPr marL="52377" marR="5237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3,86</a:t>
                      </a:r>
                    </a:p>
                  </a:txBody>
                  <a:tcPr marL="52377" marR="5237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228,2</a:t>
                      </a:r>
                    </a:p>
                  </a:txBody>
                  <a:tcPr marL="52377" marR="5237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3,11</a:t>
                      </a:r>
                    </a:p>
                  </a:txBody>
                  <a:tcPr marL="52377" marR="5237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188,5</a:t>
                      </a:r>
                    </a:p>
                  </a:txBody>
                  <a:tcPr marL="52377" marR="5237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522</a:t>
                      </a:r>
                    </a:p>
                  </a:txBody>
                  <a:tcPr marL="52377" marR="5237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79113"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2377" marR="5237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3-я и старше</a:t>
                      </a:r>
                    </a:p>
                  </a:txBody>
                  <a:tcPr marL="52377" marR="5237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17386</a:t>
                      </a:r>
                    </a:p>
                  </a:txBody>
                  <a:tcPr marL="52377" marR="5237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5917</a:t>
                      </a:r>
                    </a:p>
                  </a:txBody>
                  <a:tcPr marL="52377" marR="5237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3,85</a:t>
                      </a:r>
                    </a:p>
                  </a:txBody>
                  <a:tcPr marL="52377" marR="5237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228,3</a:t>
                      </a:r>
                    </a:p>
                  </a:txBody>
                  <a:tcPr marL="52377" marR="5237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3,1</a:t>
                      </a:r>
                    </a:p>
                  </a:txBody>
                  <a:tcPr marL="52377" marR="5237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187,3</a:t>
                      </a:r>
                    </a:p>
                  </a:txBody>
                  <a:tcPr marL="52377" marR="5237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548</a:t>
                      </a:r>
                    </a:p>
                  </a:txBody>
                  <a:tcPr marL="52377" marR="5237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Box 1"/>
          <p:cNvSpPr txBox="1">
            <a:spLocks noChangeArrowheads="1"/>
          </p:cNvSpPr>
          <p:nvPr/>
        </p:nvSpPr>
        <p:spPr bwMode="auto">
          <a:xfrm>
            <a:off x="927100" y="315913"/>
            <a:ext cx="110458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Рейтинг хозяйств по надою на корову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b="1" dirty="0">
              <a:latin typeface="Century Gothic" panose="020B0502020202020204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6424370"/>
              </p:ext>
            </p:extLst>
          </p:nvPr>
        </p:nvGraphicFramePr>
        <p:xfrm>
          <a:off x="179882" y="977106"/>
          <a:ext cx="11793043" cy="581977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107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6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411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81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5840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7043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0819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2106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7170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4681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59258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84638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517742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№</a:t>
                      </a:r>
                    </a:p>
                  </a:txBody>
                  <a:tcPr marL="9526" marR="9526" marT="95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6" marR="9526" marT="95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</a:t>
                      </a:r>
                    </a:p>
                  </a:txBody>
                  <a:tcPr marL="9526" marR="9526" marT="95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Поголовье коров молочного направления, гол.</a:t>
                      </a:r>
                    </a:p>
                  </a:txBody>
                  <a:tcPr marL="9526" marR="9526" marT="9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Валовое производство молока, тонн</a:t>
                      </a:r>
                    </a:p>
                  </a:txBody>
                  <a:tcPr marL="9526" marR="9526" marT="9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Надой на корову, кг</a:t>
                      </a:r>
                    </a:p>
                  </a:txBody>
                  <a:tcPr marL="9526" marR="9526" marT="9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0553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6" marR="9526" marT="95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6" marR="9526" marT="95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предприятия</a:t>
                      </a:r>
                    </a:p>
                  </a:txBody>
                  <a:tcPr marL="9526" marR="9526" marT="95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2015</a:t>
                      </a:r>
                    </a:p>
                  </a:txBody>
                  <a:tcPr marL="9525" marR="9525" marT="95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</a:t>
                      </a:r>
                    </a:p>
                  </a:txBody>
                  <a:tcPr marL="9525" marR="9525" marT="95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</a:t>
                      </a:r>
                    </a:p>
                  </a:txBody>
                  <a:tcPr marL="9525" marR="9525" marT="95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2015</a:t>
                      </a:r>
                    </a:p>
                  </a:txBody>
                  <a:tcPr marL="9525" marR="9525" marT="95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</a:t>
                      </a:r>
                    </a:p>
                  </a:txBody>
                  <a:tcPr marL="9525" marR="9525" marT="95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</a:t>
                      </a:r>
                    </a:p>
                  </a:txBody>
                  <a:tcPr marL="9525" marR="9525" marT="95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2015</a:t>
                      </a:r>
                    </a:p>
                  </a:txBody>
                  <a:tcPr marL="9525" marR="9525" marT="95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</a:t>
                      </a:r>
                    </a:p>
                  </a:txBody>
                  <a:tcPr marL="9525" marR="9525" marT="95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</a:t>
                      </a:r>
                    </a:p>
                  </a:txBody>
                  <a:tcPr marL="9525" marR="9525" marT="95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3576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6" marR="9526" marT="95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6" marR="9526" marT="95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6" marR="9526" marT="95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 2015, %</a:t>
                      </a:r>
                    </a:p>
                  </a:txBody>
                  <a:tcPr marL="9525" marR="9525" marT="95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 2015, %</a:t>
                      </a:r>
                    </a:p>
                  </a:txBody>
                  <a:tcPr marL="9525" marR="9525" marT="95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 2015, кг</a:t>
                      </a:r>
                    </a:p>
                  </a:txBody>
                  <a:tcPr marL="9525" marR="9525" marT="95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690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6" marR="9526" marT="9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6" marR="9526" marT="9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ООО «Ключи»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1370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1800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131,4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9230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11958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129,6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7516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7670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154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364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6" marR="9526" marT="9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6" marR="9526" marT="9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ООО «</a:t>
                      </a:r>
                      <a:r>
                        <a:rPr lang="ru-RU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Шерья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1605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1731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107,9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12015,6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12136,4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101,0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7747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7382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-365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034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6" marR="9526" marT="9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6" marR="9526" marT="9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СПК «Колхоз </a:t>
                      </a:r>
                      <a:r>
                        <a:rPr lang="ru-RU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им.Чапаева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850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935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110,0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5651,7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6233,8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110,3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7003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7173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170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034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9526" marR="9526" marT="9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6" marR="9526" marT="9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ООО АФ «Победа»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2013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2034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101,0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11817,0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14237,3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120,5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6242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7055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813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034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6" marR="9526" marT="9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6" marR="9526" marT="9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ОАО ППС «Тимирязевский»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147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147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1038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1014,4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97,7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7061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6996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-65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1150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9526" marR="9526" marT="9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6" marR="9526" marT="9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ООО «</a:t>
                      </a:r>
                      <a:r>
                        <a:rPr lang="ru-RU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Мокинское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550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605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110,0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3501,7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3954,9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112,9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6853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6902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3541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9526" marR="9526" marT="9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6" marR="9526" marT="9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ООО «Русь» Б-Соснова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611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675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110,5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3806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4081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107,2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6786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6800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2671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9526" marR="9526" marT="9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0" i="0" u="none" strike="noStrike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6" marR="9526" marT="9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ООО «Нива» Частые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2300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2316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100,7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15616,7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15620,0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6877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6788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-89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3235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9526" marR="9526" marT="9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6" marR="9526" marT="9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ООО АФ «Труд»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2030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2030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13102,3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13595,8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103,8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6454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6697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243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7034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9526" marR="9526" marT="9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6" marR="9526" marT="9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ООО «Колхоз им. Ленина»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1603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1763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110,0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10637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11307,6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106,3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6694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6683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-11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3114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00275" y="1"/>
            <a:ext cx="8912225" cy="659566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Лучшие коровы Пермского края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E01F81-3429-4305-9884-CE2ADCAEDC09}" type="slidenum">
              <a:rPr lang="en-US"/>
              <a:pPr>
                <a:defRPr/>
              </a:pPr>
              <a:t>8</a:t>
            </a:fld>
            <a:endParaRPr lang="en-US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1734781"/>
              </p:ext>
            </p:extLst>
          </p:nvPr>
        </p:nvGraphicFramePr>
        <p:xfrm>
          <a:off x="119920" y="558143"/>
          <a:ext cx="11917181" cy="6163336"/>
        </p:xfrm>
        <a:graphic>
          <a:graphicData uri="http://schemas.openxmlformats.org/drawingml/2006/table">
            <a:tbl>
              <a:tblPr/>
              <a:tblGrid>
                <a:gridCol w="24515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16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207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716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7165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7165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7165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7165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7165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71657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871657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255624">
                <a:tc rowSpan="3"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предприятия</a:t>
                      </a:r>
                    </a:p>
                  </a:txBody>
                  <a:tcPr marL="8897" marR="8897" marT="8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Инвентарный номер</a:t>
                      </a:r>
                    </a:p>
                  </a:txBody>
                  <a:tcPr marL="8897" marR="8897" marT="8897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Кличка</a:t>
                      </a:r>
                    </a:p>
                  </a:txBody>
                  <a:tcPr marL="8897" marR="8897" marT="8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продуктивность коров за 305 дней</a:t>
                      </a:r>
                    </a:p>
                  </a:txBody>
                  <a:tcPr marL="8897" marR="8897" marT="8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365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наивысшая</a:t>
                      </a:r>
                    </a:p>
                  </a:txBody>
                  <a:tcPr marL="8897" marR="8897" marT="8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последняя законченная</a:t>
                      </a:r>
                    </a:p>
                  </a:txBody>
                  <a:tcPr marL="8897" marR="8897" marT="8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602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лакт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8897" marR="8897" marT="8897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Удой, кг</a:t>
                      </a:r>
                    </a:p>
                  </a:txBody>
                  <a:tcPr marL="8897" marR="8897" marT="8897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жир,%</a:t>
                      </a:r>
                    </a:p>
                  </a:txBody>
                  <a:tcPr marL="8897" marR="8897" marT="8897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белок, %</a:t>
                      </a:r>
                    </a:p>
                  </a:txBody>
                  <a:tcPr marL="8897" marR="8897" marT="8897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лакт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8897" marR="8897" marT="8897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Удой, кг</a:t>
                      </a:r>
                    </a:p>
                  </a:txBody>
                  <a:tcPr marL="8897" marR="8897" marT="8897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жир,%</a:t>
                      </a:r>
                    </a:p>
                  </a:txBody>
                  <a:tcPr marL="8897" marR="8897" marT="8897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белок, %</a:t>
                      </a:r>
                    </a:p>
                  </a:txBody>
                  <a:tcPr marL="8897" marR="8897" marT="8897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959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ООО Агрофирма "Труд"</a:t>
                      </a:r>
                    </a:p>
                  </a:txBody>
                  <a:tcPr marL="8897" marR="8897" marT="8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238</a:t>
                      </a:r>
                    </a:p>
                  </a:txBody>
                  <a:tcPr marL="8897" marR="8897" marT="8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Тара 7536</a:t>
                      </a:r>
                    </a:p>
                  </a:txBody>
                  <a:tcPr marL="8897" marR="8897" marT="8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8897" marR="8897" marT="8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14367</a:t>
                      </a:r>
                    </a:p>
                  </a:txBody>
                  <a:tcPr marL="8897" marR="8897" marT="8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3,97</a:t>
                      </a:r>
                    </a:p>
                  </a:txBody>
                  <a:tcPr marL="8897" marR="8897" marT="8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3,07</a:t>
                      </a:r>
                    </a:p>
                  </a:txBody>
                  <a:tcPr marL="8897" marR="8897" marT="8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8897" marR="8897" marT="8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12699</a:t>
                      </a:r>
                    </a:p>
                  </a:txBody>
                  <a:tcPr marL="8897" marR="8897" marT="8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4,18</a:t>
                      </a:r>
                    </a:p>
                  </a:txBody>
                  <a:tcPr marL="8897" marR="8897" marT="8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3,24</a:t>
                      </a:r>
                    </a:p>
                  </a:txBody>
                  <a:tcPr marL="8897" marR="8897" marT="8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365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ООО Агрофирма "Труд"</a:t>
                      </a:r>
                    </a:p>
                  </a:txBody>
                  <a:tcPr marL="8897" marR="8897" marT="8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184</a:t>
                      </a:r>
                    </a:p>
                  </a:txBody>
                  <a:tcPr marL="8897" marR="8897" marT="8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Шейла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7417</a:t>
                      </a:r>
                    </a:p>
                  </a:txBody>
                  <a:tcPr marL="8897" marR="8897" marT="8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8897" marR="8897" marT="8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14361</a:t>
                      </a:r>
                    </a:p>
                  </a:txBody>
                  <a:tcPr marL="8897" marR="8897" marT="8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3,88</a:t>
                      </a:r>
                    </a:p>
                  </a:txBody>
                  <a:tcPr marL="8897" marR="8897" marT="8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3,05</a:t>
                      </a:r>
                    </a:p>
                  </a:txBody>
                  <a:tcPr marL="8897" marR="8897" marT="8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8897" marR="8897" marT="8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13053</a:t>
                      </a:r>
                    </a:p>
                  </a:txBody>
                  <a:tcPr marL="8897" marR="8897" marT="8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3,99</a:t>
                      </a:r>
                    </a:p>
                  </a:txBody>
                  <a:tcPr marL="8897" marR="8897" marT="8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3,2</a:t>
                      </a:r>
                    </a:p>
                  </a:txBody>
                  <a:tcPr marL="8897" marR="8897" marT="8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365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ООО Агрофирма "Труд"</a:t>
                      </a:r>
                    </a:p>
                  </a:txBody>
                  <a:tcPr marL="8897" marR="8897" marT="8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8897" marR="8897" marT="8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Искра 7590</a:t>
                      </a:r>
                    </a:p>
                  </a:txBody>
                  <a:tcPr marL="8897" marR="8897" marT="8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8897" marR="8897" marT="8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14195</a:t>
                      </a:r>
                    </a:p>
                  </a:txBody>
                  <a:tcPr marL="8897" marR="8897" marT="8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4,05</a:t>
                      </a:r>
                    </a:p>
                  </a:txBody>
                  <a:tcPr marL="8897" marR="8897" marT="8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3,33</a:t>
                      </a:r>
                    </a:p>
                  </a:txBody>
                  <a:tcPr marL="8897" marR="8897" marT="8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8897" marR="8897" marT="8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14195</a:t>
                      </a:r>
                    </a:p>
                  </a:txBody>
                  <a:tcPr marL="8897" marR="8897" marT="8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4,05</a:t>
                      </a:r>
                    </a:p>
                  </a:txBody>
                  <a:tcPr marL="8897" marR="8897" marT="8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3,33</a:t>
                      </a:r>
                    </a:p>
                  </a:txBody>
                  <a:tcPr marL="8897" marR="8897" marT="8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365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ООО Агрофирма "Труд"</a:t>
                      </a:r>
                    </a:p>
                  </a:txBody>
                  <a:tcPr marL="8897" marR="8897" marT="8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216</a:t>
                      </a:r>
                    </a:p>
                  </a:txBody>
                  <a:tcPr marL="8897" marR="8897" marT="8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Бона 7456</a:t>
                      </a:r>
                    </a:p>
                  </a:txBody>
                  <a:tcPr marL="8897" marR="8897" marT="8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8897" marR="8897" marT="8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14065</a:t>
                      </a:r>
                    </a:p>
                  </a:txBody>
                  <a:tcPr marL="8897" marR="8897" marT="8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3,86</a:t>
                      </a:r>
                    </a:p>
                  </a:txBody>
                  <a:tcPr marL="8897" marR="8897" marT="8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3,23</a:t>
                      </a:r>
                    </a:p>
                  </a:txBody>
                  <a:tcPr marL="8897" marR="8897" marT="8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8897" marR="8897" marT="8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14065</a:t>
                      </a:r>
                    </a:p>
                  </a:txBody>
                  <a:tcPr marL="8897" marR="8897" marT="8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3,86</a:t>
                      </a:r>
                    </a:p>
                  </a:txBody>
                  <a:tcPr marL="8897" marR="8897" marT="8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3,23</a:t>
                      </a:r>
                    </a:p>
                  </a:txBody>
                  <a:tcPr marL="8897" marR="8897" marT="8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365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ООО Агрофирма "Труд"</a:t>
                      </a:r>
                    </a:p>
                  </a:txBody>
                  <a:tcPr marL="8897" marR="8897" marT="8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</a:t>
                      </a:r>
                    </a:p>
                  </a:txBody>
                  <a:tcPr marL="8897" marR="8897" marT="8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Былина 7405</a:t>
                      </a:r>
                    </a:p>
                  </a:txBody>
                  <a:tcPr marL="8897" marR="8897" marT="8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8897" marR="8897" marT="8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13906</a:t>
                      </a:r>
                    </a:p>
                  </a:txBody>
                  <a:tcPr marL="8897" marR="8897" marT="8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4,12</a:t>
                      </a:r>
                    </a:p>
                  </a:txBody>
                  <a:tcPr marL="8897" marR="8897" marT="8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3,12</a:t>
                      </a:r>
                    </a:p>
                  </a:txBody>
                  <a:tcPr marL="8897" marR="8897" marT="8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8897" marR="8897" marT="8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13906</a:t>
                      </a:r>
                    </a:p>
                  </a:txBody>
                  <a:tcPr marL="8897" marR="8897" marT="8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4,12</a:t>
                      </a:r>
                    </a:p>
                  </a:txBody>
                  <a:tcPr marL="8897" marR="8897" marT="8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3,12</a:t>
                      </a:r>
                    </a:p>
                  </a:txBody>
                  <a:tcPr marL="8897" marR="8897" marT="8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365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ООО Агрофирма "Труд"</a:t>
                      </a:r>
                    </a:p>
                  </a:txBody>
                  <a:tcPr marL="8897" marR="8897" marT="8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529</a:t>
                      </a:r>
                    </a:p>
                  </a:txBody>
                  <a:tcPr marL="8897" marR="8897" marT="8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Мелодия 7318</a:t>
                      </a:r>
                    </a:p>
                  </a:txBody>
                  <a:tcPr marL="8897" marR="8897" marT="8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8897" marR="8897" marT="8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13096</a:t>
                      </a:r>
                    </a:p>
                  </a:txBody>
                  <a:tcPr marL="8897" marR="8897" marT="8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4,23</a:t>
                      </a:r>
                    </a:p>
                  </a:txBody>
                  <a:tcPr marL="8897" marR="8897" marT="8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3,12</a:t>
                      </a:r>
                    </a:p>
                  </a:txBody>
                  <a:tcPr marL="8897" marR="8897" marT="8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8897" marR="8897" marT="8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12091</a:t>
                      </a:r>
                    </a:p>
                  </a:txBody>
                  <a:tcPr marL="8897" marR="8897" marT="8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4,32</a:t>
                      </a:r>
                    </a:p>
                  </a:txBody>
                  <a:tcPr marL="8897" marR="8897" marT="8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3,38</a:t>
                      </a:r>
                    </a:p>
                  </a:txBody>
                  <a:tcPr marL="8897" marR="8897" marT="8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365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ООО Агрофирма "Труд"</a:t>
                      </a:r>
                    </a:p>
                  </a:txBody>
                  <a:tcPr marL="8897" marR="8897" marT="8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</a:t>
                      </a:r>
                    </a:p>
                  </a:txBody>
                  <a:tcPr marL="8897" marR="8897" marT="8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Хавроша 657</a:t>
                      </a:r>
                    </a:p>
                  </a:txBody>
                  <a:tcPr marL="8897" marR="8897" marT="8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8897" marR="8897" marT="8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13090</a:t>
                      </a:r>
                    </a:p>
                  </a:txBody>
                  <a:tcPr marL="8897" marR="8897" marT="8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4,24</a:t>
                      </a:r>
                    </a:p>
                  </a:txBody>
                  <a:tcPr marL="8897" marR="8897" marT="8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3,11</a:t>
                      </a:r>
                    </a:p>
                  </a:txBody>
                  <a:tcPr marL="8897" marR="8897" marT="8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8897" marR="8897" marT="8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13090</a:t>
                      </a:r>
                    </a:p>
                  </a:txBody>
                  <a:tcPr marL="8897" marR="8897" marT="8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4,24</a:t>
                      </a:r>
                    </a:p>
                  </a:txBody>
                  <a:tcPr marL="8897" marR="8897" marT="8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3,11</a:t>
                      </a:r>
                    </a:p>
                  </a:txBody>
                  <a:tcPr marL="8897" marR="8897" marT="8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365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ООО Агрофирма "Труд"</a:t>
                      </a:r>
                    </a:p>
                  </a:txBody>
                  <a:tcPr marL="8897" marR="8897" marT="8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337</a:t>
                      </a:r>
                    </a:p>
                  </a:txBody>
                  <a:tcPr marL="8897" marR="8897" marT="8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Ливия 7765</a:t>
                      </a:r>
                    </a:p>
                  </a:txBody>
                  <a:tcPr marL="8897" marR="8897" marT="8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8897" marR="8897" marT="8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13051</a:t>
                      </a:r>
                    </a:p>
                  </a:txBody>
                  <a:tcPr marL="8897" marR="8897" marT="8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4,19</a:t>
                      </a:r>
                    </a:p>
                  </a:txBody>
                  <a:tcPr marL="8897" marR="8897" marT="8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3,36</a:t>
                      </a:r>
                    </a:p>
                  </a:txBody>
                  <a:tcPr marL="8897" marR="8897" marT="8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8897" marR="8897" marT="8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13051</a:t>
                      </a:r>
                    </a:p>
                  </a:txBody>
                  <a:tcPr marL="8897" marR="8897" marT="8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4,19</a:t>
                      </a:r>
                    </a:p>
                  </a:txBody>
                  <a:tcPr marL="8897" marR="8897" marT="8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3,36</a:t>
                      </a:r>
                    </a:p>
                  </a:txBody>
                  <a:tcPr marL="8897" marR="8897" marT="8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9365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ООО Агрофирма "Труд"</a:t>
                      </a:r>
                    </a:p>
                  </a:txBody>
                  <a:tcPr marL="8897" marR="8897" marT="8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</a:t>
                      </a:r>
                    </a:p>
                  </a:txBody>
                  <a:tcPr marL="8897" marR="8897" marT="8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Фекла 7532</a:t>
                      </a:r>
                    </a:p>
                  </a:txBody>
                  <a:tcPr marL="8897" marR="8897" marT="8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8897" marR="8897" marT="8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13037</a:t>
                      </a:r>
                    </a:p>
                  </a:txBody>
                  <a:tcPr marL="8897" marR="8897" marT="8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4,38</a:t>
                      </a:r>
                    </a:p>
                  </a:txBody>
                  <a:tcPr marL="8897" marR="8897" marT="8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3,32</a:t>
                      </a:r>
                    </a:p>
                  </a:txBody>
                  <a:tcPr marL="8897" marR="8897" marT="8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8897" marR="8897" marT="8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13037</a:t>
                      </a:r>
                    </a:p>
                  </a:txBody>
                  <a:tcPr marL="8897" marR="8897" marT="8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4,38</a:t>
                      </a:r>
                    </a:p>
                  </a:txBody>
                  <a:tcPr marL="8897" marR="8897" marT="8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3,32</a:t>
                      </a:r>
                    </a:p>
                  </a:txBody>
                  <a:tcPr marL="8897" marR="8897" marT="8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9365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ООО Ключи"</a:t>
                      </a:r>
                    </a:p>
                  </a:txBody>
                  <a:tcPr marL="8897" marR="8897" marT="8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5923</a:t>
                      </a:r>
                    </a:p>
                  </a:txBody>
                  <a:tcPr marL="8897" marR="8897" marT="8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Кобра 233</a:t>
                      </a:r>
                    </a:p>
                  </a:txBody>
                  <a:tcPr marL="8897" marR="8897" marT="8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8897" marR="8897" marT="8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12023</a:t>
                      </a:r>
                    </a:p>
                  </a:txBody>
                  <a:tcPr marL="8897" marR="8897" marT="8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3,85</a:t>
                      </a:r>
                    </a:p>
                  </a:txBody>
                  <a:tcPr marL="8897" marR="8897" marT="8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3,17</a:t>
                      </a:r>
                    </a:p>
                  </a:txBody>
                  <a:tcPr marL="8897" marR="8897" marT="8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8897" marR="8897" marT="8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12023</a:t>
                      </a:r>
                    </a:p>
                  </a:txBody>
                  <a:tcPr marL="8897" marR="8897" marT="8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3,85</a:t>
                      </a:r>
                    </a:p>
                  </a:txBody>
                  <a:tcPr marL="8897" marR="8897" marT="8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3,17</a:t>
                      </a:r>
                    </a:p>
                  </a:txBody>
                  <a:tcPr marL="8897" marR="8897" marT="8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9365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ООО Ключи"</a:t>
                      </a:r>
                    </a:p>
                  </a:txBody>
                  <a:tcPr marL="8897" marR="8897" marT="8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4280</a:t>
                      </a:r>
                    </a:p>
                  </a:txBody>
                  <a:tcPr marL="8897" marR="8897" marT="8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Волнушка</a:t>
                      </a:r>
                    </a:p>
                  </a:txBody>
                  <a:tcPr marL="8897" marR="8897" marT="8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8897" marR="8897" marT="8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11659</a:t>
                      </a:r>
                    </a:p>
                  </a:txBody>
                  <a:tcPr marL="8897" marR="8897" marT="8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3,8</a:t>
                      </a:r>
                    </a:p>
                  </a:txBody>
                  <a:tcPr marL="8897" marR="8897" marT="8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3,27</a:t>
                      </a:r>
                    </a:p>
                  </a:txBody>
                  <a:tcPr marL="8897" marR="8897" marT="8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8897" marR="8897" marT="8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11659</a:t>
                      </a:r>
                    </a:p>
                  </a:txBody>
                  <a:tcPr marL="8897" marR="8897" marT="8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3,8</a:t>
                      </a:r>
                    </a:p>
                  </a:txBody>
                  <a:tcPr marL="8897" marR="8897" marT="8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3,27</a:t>
                      </a:r>
                    </a:p>
                  </a:txBody>
                  <a:tcPr marL="8897" marR="8897" marT="8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9365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ООО Ключи"</a:t>
                      </a:r>
                    </a:p>
                  </a:txBody>
                  <a:tcPr marL="8897" marR="8897" marT="8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6365</a:t>
                      </a:r>
                    </a:p>
                  </a:txBody>
                  <a:tcPr marL="8897" marR="8897" marT="8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Камышовка 79 (А</a:t>
                      </a:r>
                    </a:p>
                  </a:txBody>
                  <a:tcPr marL="8897" marR="8897" marT="8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8897" marR="8897" marT="8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11469</a:t>
                      </a:r>
                    </a:p>
                  </a:txBody>
                  <a:tcPr marL="8897" marR="8897" marT="8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3,88</a:t>
                      </a:r>
                    </a:p>
                  </a:txBody>
                  <a:tcPr marL="8897" marR="8897" marT="8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3,17</a:t>
                      </a:r>
                    </a:p>
                  </a:txBody>
                  <a:tcPr marL="8897" marR="8897" marT="8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8897" marR="8897" marT="8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11469</a:t>
                      </a:r>
                    </a:p>
                  </a:txBody>
                  <a:tcPr marL="8897" marR="8897" marT="8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3,88</a:t>
                      </a:r>
                    </a:p>
                  </a:txBody>
                  <a:tcPr marL="8897" marR="8897" marT="8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3,17</a:t>
                      </a:r>
                    </a:p>
                  </a:txBody>
                  <a:tcPr marL="8897" marR="8897" marT="8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9365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ООО Агрофирма "Победа</a:t>
                      </a:r>
                    </a:p>
                  </a:txBody>
                  <a:tcPr marL="8897" marR="8897" marT="8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5856</a:t>
                      </a:r>
                    </a:p>
                  </a:txBody>
                  <a:tcPr marL="8897" marR="8897" marT="8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Всадница</a:t>
                      </a:r>
                    </a:p>
                  </a:txBody>
                  <a:tcPr marL="8897" marR="8897" marT="8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8897" marR="8897" marT="8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11194</a:t>
                      </a:r>
                    </a:p>
                  </a:txBody>
                  <a:tcPr marL="8897" marR="8897" marT="8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3,73</a:t>
                      </a:r>
                    </a:p>
                  </a:txBody>
                  <a:tcPr marL="8897" marR="8897" marT="8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3,07</a:t>
                      </a:r>
                    </a:p>
                  </a:txBody>
                  <a:tcPr marL="8897" marR="8897" marT="8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8897" marR="8897" marT="8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11194</a:t>
                      </a:r>
                    </a:p>
                  </a:txBody>
                  <a:tcPr marL="8897" marR="8897" marT="8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3,73</a:t>
                      </a:r>
                    </a:p>
                  </a:txBody>
                  <a:tcPr marL="8897" marR="8897" marT="8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3,07</a:t>
                      </a:r>
                    </a:p>
                  </a:txBody>
                  <a:tcPr marL="8897" marR="8897" marT="8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9365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ООО "Шерья"</a:t>
                      </a:r>
                    </a:p>
                  </a:txBody>
                  <a:tcPr marL="8897" marR="8897" marT="8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8252</a:t>
                      </a:r>
                    </a:p>
                  </a:txBody>
                  <a:tcPr marL="8897" marR="8897" marT="8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Марта</a:t>
                      </a:r>
                    </a:p>
                  </a:txBody>
                  <a:tcPr marL="8897" marR="8897" marT="8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8897" marR="8897" marT="8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11030</a:t>
                      </a:r>
                    </a:p>
                  </a:txBody>
                  <a:tcPr marL="8897" marR="8897" marT="8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3,97</a:t>
                      </a:r>
                    </a:p>
                  </a:txBody>
                  <a:tcPr marL="8897" marR="8897" marT="8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3,06</a:t>
                      </a:r>
                    </a:p>
                  </a:txBody>
                  <a:tcPr marL="8897" marR="8897" marT="8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8897" marR="8897" marT="8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11030</a:t>
                      </a:r>
                    </a:p>
                  </a:txBody>
                  <a:tcPr marL="8897" marR="8897" marT="8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3,97</a:t>
                      </a:r>
                    </a:p>
                  </a:txBody>
                  <a:tcPr marL="8897" marR="8897" marT="8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8897" marR="8897" marT="8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9365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ООО "Шерья"</a:t>
                      </a:r>
                    </a:p>
                  </a:txBody>
                  <a:tcPr marL="8897" marR="8897" marT="8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</a:p>
                  </a:txBody>
                  <a:tcPr marL="8897" marR="8897" marT="8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Былина</a:t>
                      </a:r>
                    </a:p>
                  </a:txBody>
                  <a:tcPr marL="8897" marR="8897" marT="8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8897" marR="8897" marT="8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10994</a:t>
                      </a:r>
                    </a:p>
                  </a:txBody>
                  <a:tcPr marL="8897" marR="8897" marT="8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3,98</a:t>
                      </a:r>
                    </a:p>
                  </a:txBody>
                  <a:tcPr marL="8897" marR="8897" marT="8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3,12</a:t>
                      </a:r>
                    </a:p>
                  </a:txBody>
                  <a:tcPr marL="8897" marR="8897" marT="8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8897" marR="8897" marT="8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10800</a:t>
                      </a:r>
                    </a:p>
                  </a:txBody>
                  <a:tcPr marL="8897" marR="8897" marT="8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3,96</a:t>
                      </a:r>
                    </a:p>
                  </a:txBody>
                  <a:tcPr marL="8897" marR="8897" marT="8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8897" marR="8897" marT="8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9365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ООО АП "Заря </a:t>
                      </a:r>
                      <a:r>
                        <a:rPr lang="ru-RU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Путино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</a:t>
                      </a:r>
                    </a:p>
                  </a:txBody>
                  <a:tcPr marL="8897" marR="8897" marT="8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1347</a:t>
                      </a:r>
                    </a:p>
                  </a:txBody>
                  <a:tcPr marL="8897" marR="8897" marT="8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Дарена</a:t>
                      </a:r>
                    </a:p>
                  </a:txBody>
                  <a:tcPr marL="8897" marR="8897" marT="8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8897" marR="8897" marT="8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10797</a:t>
                      </a:r>
                    </a:p>
                  </a:txBody>
                  <a:tcPr marL="8897" marR="8897" marT="8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4,05</a:t>
                      </a:r>
                    </a:p>
                  </a:txBody>
                  <a:tcPr marL="8897" marR="8897" marT="8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3,12</a:t>
                      </a:r>
                    </a:p>
                  </a:txBody>
                  <a:tcPr marL="8897" marR="8897" marT="8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8897" marR="8897" marT="8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10797</a:t>
                      </a:r>
                    </a:p>
                  </a:txBody>
                  <a:tcPr marL="8897" marR="8897" marT="8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4,05</a:t>
                      </a:r>
                    </a:p>
                  </a:txBody>
                  <a:tcPr marL="8897" marR="8897" marT="8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3,12</a:t>
                      </a:r>
                    </a:p>
                  </a:txBody>
                  <a:tcPr marL="8897" marR="8897" marT="8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9365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ООО АП "Заря </a:t>
                      </a:r>
                      <a:r>
                        <a:rPr lang="ru-RU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Путино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</a:t>
                      </a:r>
                    </a:p>
                  </a:txBody>
                  <a:tcPr marL="8897" marR="8897" marT="8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1471</a:t>
                      </a:r>
                    </a:p>
                  </a:txBody>
                  <a:tcPr marL="8897" marR="8897" marT="8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Нева</a:t>
                      </a:r>
                    </a:p>
                  </a:txBody>
                  <a:tcPr marL="8897" marR="8897" marT="8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8897" marR="8897" marT="8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10624</a:t>
                      </a:r>
                    </a:p>
                  </a:txBody>
                  <a:tcPr marL="8897" marR="8897" marT="8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3,89</a:t>
                      </a:r>
                    </a:p>
                  </a:txBody>
                  <a:tcPr marL="8897" marR="8897" marT="8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3,09</a:t>
                      </a:r>
                    </a:p>
                  </a:txBody>
                  <a:tcPr marL="8897" marR="8897" marT="8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8897" marR="8897" marT="8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10624</a:t>
                      </a:r>
                    </a:p>
                  </a:txBody>
                  <a:tcPr marL="8897" marR="8897" marT="8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3,89</a:t>
                      </a:r>
                    </a:p>
                  </a:txBody>
                  <a:tcPr marL="8897" marR="8897" marT="8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3,09</a:t>
                      </a:r>
                    </a:p>
                  </a:txBody>
                  <a:tcPr marL="8897" marR="8897" marT="8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3DB257-91B9-4128-BA38-166C529AA8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3454"/>
            <a:ext cx="10515600" cy="995780"/>
          </a:xfrm>
        </p:spPr>
        <p:txBody>
          <a:bodyPr/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Распространение генетического потенциала через реализацию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спермопродукции</a:t>
            </a:r>
            <a:endParaRPr lang="ru-RU" sz="3200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48FA75D1-5E20-4ECC-B3E8-58DAD791E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5C36BF-6838-46BC-9CFB-26ED33C0F3E6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graphicFrame>
        <p:nvGraphicFramePr>
          <p:cNvPr id="5" name="Схема 4">
            <a:extLst>
              <a:ext uri="{FF2B5EF4-FFF2-40B4-BE49-F238E27FC236}">
                <a16:creationId xmlns:a16="http://schemas.microsoft.com/office/drawing/2014/main" id="{3D395920-D9FA-4342-ACD8-65499B0C97E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87492283"/>
              </p:ext>
            </p:extLst>
          </p:nvPr>
        </p:nvGraphicFramePr>
        <p:xfrm>
          <a:off x="179881" y="1499016"/>
          <a:ext cx="11842229" cy="52224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3C3D216-1205-4FF4-9853-6CB3256BAD8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226817">
            <a:off x="1857372" y="4233873"/>
            <a:ext cx="487722" cy="893795"/>
          </a:xfrm>
          <a:prstGeom prst="rect">
            <a:avLst/>
          </a:prstGeom>
        </p:spPr>
      </p:pic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9AC384F2-8304-4794-B710-FA64498343C9}"/>
              </a:ext>
            </a:extLst>
          </p:cNvPr>
          <p:cNvGrpSpPr/>
          <p:nvPr/>
        </p:nvGrpSpPr>
        <p:grpSpPr>
          <a:xfrm>
            <a:off x="179882" y="4715717"/>
            <a:ext cx="2383432" cy="1755639"/>
            <a:chOff x="4416961" y="4199235"/>
            <a:chExt cx="2383432" cy="1755639"/>
          </a:xfrm>
        </p:grpSpPr>
        <p:sp>
          <p:nvSpPr>
            <p:cNvPr id="10" name="Овал 9">
              <a:extLst>
                <a:ext uri="{FF2B5EF4-FFF2-40B4-BE49-F238E27FC236}">
                  <a16:creationId xmlns:a16="http://schemas.microsoft.com/office/drawing/2014/main" id="{94C3BA7C-1C29-4590-83DF-A666EBE27D90}"/>
                </a:ext>
              </a:extLst>
            </p:cNvPr>
            <p:cNvSpPr/>
            <p:nvPr/>
          </p:nvSpPr>
          <p:spPr>
            <a:xfrm>
              <a:off x="4416961" y="4529905"/>
              <a:ext cx="2383432" cy="1424969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Овал 4">
              <a:extLst>
                <a:ext uri="{FF2B5EF4-FFF2-40B4-BE49-F238E27FC236}">
                  <a16:creationId xmlns:a16="http://schemas.microsoft.com/office/drawing/2014/main" id="{8F01F561-68B8-49DD-BFCA-8B1ECFC27908}"/>
                </a:ext>
              </a:extLst>
            </p:cNvPr>
            <p:cNvSpPr txBox="1"/>
            <p:nvPr/>
          </p:nvSpPr>
          <p:spPr>
            <a:xfrm>
              <a:off x="4768047" y="4199235"/>
              <a:ext cx="1685340" cy="100760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800" kern="1200" dirty="0"/>
                <a:t>население</a:t>
              </a:r>
            </a:p>
          </p:txBody>
        </p:sp>
      </p:grp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16D28CFF-D5C0-49C3-9296-39505C41FA2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32381" y="5219519"/>
            <a:ext cx="641112" cy="368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84593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37335</TotalTime>
  <Words>1456</Words>
  <Application>Microsoft Office PowerPoint</Application>
  <PresentationFormat>Широкоэкранный</PresentationFormat>
  <Paragraphs>842</Paragraphs>
  <Slides>14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2" baseType="lpstr">
      <vt:lpstr>Arial</vt:lpstr>
      <vt:lpstr>Arial Black</vt:lpstr>
      <vt:lpstr>Calibri</vt:lpstr>
      <vt:lpstr>Calibri Light</vt:lpstr>
      <vt:lpstr>Century Gothic</vt:lpstr>
      <vt:lpstr>Times New Roman</vt:lpstr>
      <vt:lpstr>Wingdings 3</vt:lpstr>
      <vt:lpstr>Тема Office</vt:lpstr>
      <vt:lpstr>Презентация PowerPoint</vt:lpstr>
      <vt:lpstr>Презентация PowerPoint</vt:lpstr>
      <vt:lpstr>Распространение генетического потенциала через реализацию племенного молодняка</vt:lpstr>
      <vt:lpstr>Динамика производства молока с/х предприятиями – плем. хозяйствами и членами АМ «Молпермь"</vt:lpstr>
      <vt:lpstr>Производство молока  по с/х предприятиями и племенным хозяйствам за полугодие</vt:lpstr>
      <vt:lpstr>Динамика молочной продуктивности коров в хозяйствах всех категорий </vt:lpstr>
      <vt:lpstr>Презентация PowerPoint</vt:lpstr>
      <vt:lpstr>Лучшие коровы Пермского края</vt:lpstr>
      <vt:lpstr>Распространение генетического потенциала через реализацию спермопродукции</vt:lpstr>
      <vt:lpstr>Характеристика быков-производителей по               продуктивности их матерей</vt:lpstr>
      <vt:lpstr>Характеристика быков-производителей по надою их матерей - динамика </vt:lpstr>
      <vt:lpstr>Управление селекцией в молочном животноводстве края</vt:lpstr>
      <vt:lpstr> Результаты работы регионального информационно-селекционного центра Пермского края </vt:lpstr>
      <vt:lpstr>БЛАГОДАРЮ                       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Устойчивое развитие сельских территорий  в Пермском крае</dc:title>
  <dc:creator>Alpha</dc:creator>
  <cp:lastModifiedBy>Пользователь Windows</cp:lastModifiedBy>
  <cp:revision>551</cp:revision>
  <cp:lastPrinted>2017-07-21T04:58:21Z</cp:lastPrinted>
  <dcterms:created xsi:type="dcterms:W3CDTF">2015-02-18T16:21:05Z</dcterms:created>
  <dcterms:modified xsi:type="dcterms:W3CDTF">2017-07-21T05:55:31Z</dcterms:modified>
</cp:coreProperties>
</file>