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482BA-4BDE-42F4-AD24-946E2B6F4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699733-7434-49C9-BE07-A08C42695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E5FC03-B404-4A8B-886D-3956C5A1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41697-F8D1-40E7-8B1B-8D938583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BBF5B7-5248-43A1-B95E-72097745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3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7ECDE-5D0B-4567-90CC-3B922717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A6D489-DC93-43CC-9AAC-971BAFD23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4A115A-3AED-416F-B570-E8C901E5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14437-C43B-47D3-8A0A-D2EFC6ED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2D57E9-DBEF-4E5E-B820-0BAB5682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8F478B-2119-4FAF-A9DB-3EB9EDC1B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F3D529-9ABC-41AD-AE73-C228CB3D7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B4F310-4457-42A3-B288-511BB118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C5975-8BF1-4ED9-8A94-A981FAE1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E43B20-52DD-4D52-809E-C901CEC6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6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7CF93-7124-48A6-A7B4-0BD376F69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D5F82-D0B9-4370-B7BA-4C161DA24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D77BDC-5FD5-476C-BC69-4DE232CD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BEC99F-658A-4F37-AC16-45ECFE4E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3046B0-64B7-4615-8BA6-F475516B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2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24251-B97D-4854-ADFC-089ADF289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D6C1BA-B482-4B43-BB90-F114B081F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50C5C8-BD4A-40E9-A560-B56FC9F9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1057D6-6A1C-4EE9-8292-0C2C2D01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8C760F-5ABD-45B9-8AE4-5A19067D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7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C71BC-DEF5-4C5A-9DBA-853337FE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D7010F-EEA5-4255-827E-F53B29991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F09A6C-2F27-4FF6-BA44-B449D248A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811A48-B222-4CB3-B1C6-15EA5687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353A4B-4FEB-45F1-A9B3-4CB96A7E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D0A3F7-B42F-4FEC-BC08-349D8054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92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77E54-7EA4-4B55-A1B9-CD9F5F20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0B0F1-C3AA-4A11-92B8-D82951217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BD69DB-4283-48A8-A1D4-014CA5356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9C4D28-7E53-4D25-8085-02D7CBA7B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F8187E-2039-41B1-B465-180F3AEA4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0C2F2B7-54CA-4A44-B107-ECE74A7A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11E43CF-D9DD-4DE4-8503-D0E2779E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0522C6-1295-4A56-B0F1-F72BF3A0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E867D-F90D-4214-AF46-73EE6EB6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6317C4-88ED-487E-9434-2267AB80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CF729F-65F0-4057-9AB2-CE8E9307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757778-61A9-431E-AF36-709A7930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8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B0F844-4D3C-4E12-BF05-F7AE694ED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BDEA2F-7598-423F-96A4-B730F2B6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D39E94-2D4A-48BD-BB03-F499A7A59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4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D620F-2414-44DC-AB2B-DF983BE2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6A265D-22F2-49EE-AC1F-A6E318CD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C41096-78AA-44C4-A408-C6D512D1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CAC9E2-6794-4514-8D65-5C3D605B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3C9B0F-63DA-4326-9D8E-12CEFD0E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F670B8-E077-4339-8F0B-14B7B00F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0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08CEC-3C0B-40E1-9FD9-D938AD71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7829DF-9939-44BD-BF0E-E31CD7191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00F0C1-00B2-4D24-9473-6DFD0C9DD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F33A44-2E5C-400F-87A4-6C3DD013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3008D8-54FE-4E03-9434-CF5ED97C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6BA278-8029-4AA1-98D3-963B0232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11FFC-AE46-483C-8D6B-23B18E63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E11AA7-104B-4C3F-A4D5-23A3CC3D0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93D250-ED51-4CBE-9B49-BFB443D1A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BC725-58F2-4FDF-B1E1-E533A7D78B5B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7BEC22-6DB2-46B2-9FD0-FF104F3DE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FD3587-3B76-422F-BA10-E59CB70BA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584EA-B5F3-43FD-B58D-ED07A5A86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6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5D856-41F6-4831-88F4-39BD4FFE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668AE-E1CC-429B-9A11-522A81254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F:\ВЫСТАВКА 2014\image-m3id5110.jpg">
            <a:extLst>
              <a:ext uri="{FF2B5EF4-FFF2-40B4-BE49-F238E27FC236}">
                <a16:creationId xmlns:a16="http://schemas.microsoft.com/office/drawing/2014/main" id="{40EBD2FE-C9B0-4472-98F4-3F972DC89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1037"/>
            <a:ext cx="6923567" cy="513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CB2F530-0F3F-4BB1-94EB-E13DFB102059}"/>
              </a:ext>
            </a:extLst>
          </p:cNvPr>
          <p:cNvSpPr/>
          <p:nvPr/>
        </p:nvSpPr>
        <p:spPr>
          <a:xfrm>
            <a:off x="5156791" y="775441"/>
            <a:ext cx="61970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Итоги селекционно-племенной работы за 2017 год. Выполнение Закона «О племенном животноводстве» и приказа МСХ РФ № 431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96156E-E92F-4BA2-930A-46C8AC6861F9}"/>
              </a:ext>
            </a:extLst>
          </p:cNvPr>
          <p:cNvSpPr/>
          <p:nvPr/>
        </p:nvSpPr>
        <p:spPr>
          <a:xfrm>
            <a:off x="5207295" y="48965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Махова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Наталия Георгиевна, начальник  информационно-аналитического отдела АМ «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Молпермь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», РИСЦ 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57753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D07B0-EAB1-4187-A5B4-558EA0C2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6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Организации по искусственному осеменению животных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E7F217C-23A5-4CE6-9F54-F85D4B034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423262"/>
              </p:ext>
            </p:extLst>
          </p:nvPr>
        </p:nvGraphicFramePr>
        <p:xfrm>
          <a:off x="912629" y="992796"/>
          <a:ext cx="10515599" cy="5116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557">
                  <a:extLst>
                    <a:ext uri="{9D8B030D-6E8A-4147-A177-3AD203B41FA5}">
                      <a16:colId xmlns:a16="http://schemas.microsoft.com/office/drawing/2014/main" val="484985293"/>
                    </a:ext>
                  </a:extLst>
                </a:gridCol>
                <a:gridCol w="967563">
                  <a:extLst>
                    <a:ext uri="{9D8B030D-6E8A-4147-A177-3AD203B41FA5}">
                      <a16:colId xmlns:a16="http://schemas.microsoft.com/office/drawing/2014/main" val="2873631619"/>
                    </a:ext>
                  </a:extLst>
                </a:gridCol>
                <a:gridCol w="2051493">
                  <a:extLst>
                    <a:ext uri="{9D8B030D-6E8A-4147-A177-3AD203B41FA5}">
                      <a16:colId xmlns:a16="http://schemas.microsoft.com/office/drawing/2014/main" val="681004149"/>
                    </a:ext>
                  </a:extLst>
                </a:gridCol>
                <a:gridCol w="2051493">
                  <a:extLst>
                    <a:ext uri="{9D8B030D-6E8A-4147-A177-3AD203B41FA5}">
                      <a16:colId xmlns:a16="http://schemas.microsoft.com/office/drawing/2014/main" val="1912852178"/>
                    </a:ext>
                  </a:extLst>
                </a:gridCol>
                <a:gridCol w="2051493">
                  <a:extLst>
                    <a:ext uri="{9D8B030D-6E8A-4147-A177-3AD203B41FA5}">
                      <a16:colId xmlns:a16="http://schemas.microsoft.com/office/drawing/2014/main" val="25975740"/>
                    </a:ext>
                  </a:extLst>
                </a:gridCol>
              </a:tblGrid>
              <a:tr h="2174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037389"/>
                  </a:ext>
                </a:extLst>
              </a:tr>
              <a:tr h="217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20872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55112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быков, всего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84670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72779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молочных пород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902046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мясных пород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37422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532337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оцененных по качеству потомства,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137355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улучшателей,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456685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находящихся на оценке,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390925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Поставлено на оценку,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0872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Снято с оценки,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564276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Получено семени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доз.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52079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от улучшателей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75977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семени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доз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689470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от улучшателей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64669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Находится в банке семени, всего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доз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47336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улучшателей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04116"/>
                  </a:ext>
                </a:extLst>
              </a:tr>
              <a:tr h="434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обслуживаемых сельхозпредприятий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443957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Приобретено быков, всего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441409"/>
                  </a:ext>
                </a:extLst>
              </a:tr>
              <a:tr h="217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по импорту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4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65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89AEA-DB1A-4165-82F0-A6A0AF65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/>
              <a:t>Свиноводство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949424-75E8-4DE9-8D78-BA5B491AB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399780"/>
              </p:ext>
            </p:extLst>
          </p:nvPr>
        </p:nvGraphicFramePr>
        <p:xfrm>
          <a:off x="999461" y="1433863"/>
          <a:ext cx="10770780" cy="4715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4195">
                  <a:extLst>
                    <a:ext uri="{9D8B030D-6E8A-4147-A177-3AD203B41FA5}">
                      <a16:colId xmlns:a16="http://schemas.microsoft.com/office/drawing/2014/main" val="3331444264"/>
                    </a:ext>
                  </a:extLst>
                </a:gridCol>
                <a:gridCol w="1711842">
                  <a:extLst>
                    <a:ext uri="{9D8B030D-6E8A-4147-A177-3AD203B41FA5}">
                      <a16:colId xmlns:a16="http://schemas.microsoft.com/office/drawing/2014/main" val="2129481406"/>
                    </a:ext>
                  </a:extLst>
                </a:gridCol>
                <a:gridCol w="1931581">
                  <a:extLst>
                    <a:ext uri="{9D8B030D-6E8A-4147-A177-3AD203B41FA5}">
                      <a16:colId xmlns:a16="http://schemas.microsoft.com/office/drawing/2014/main" val="1730484434"/>
                    </a:ext>
                  </a:extLst>
                </a:gridCol>
                <a:gridCol w="1931581">
                  <a:extLst>
                    <a:ext uri="{9D8B030D-6E8A-4147-A177-3AD203B41FA5}">
                      <a16:colId xmlns:a16="http://schemas.microsoft.com/office/drawing/2014/main" val="104857648"/>
                    </a:ext>
                  </a:extLst>
                </a:gridCol>
                <a:gridCol w="1931581">
                  <a:extLst>
                    <a:ext uri="{9D8B030D-6E8A-4147-A177-3AD203B41FA5}">
                      <a16:colId xmlns:a16="http://schemas.microsoft.com/office/drawing/2014/main" val="3829661428"/>
                    </a:ext>
                  </a:extLst>
                </a:gridCol>
              </a:tblGrid>
              <a:tr h="418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228470"/>
                  </a:ext>
                </a:extLst>
              </a:tr>
              <a:tr h="418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51101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разводимых пород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06373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племенных заводов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37467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племенных репродукторов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33472"/>
                  </a:ext>
                </a:extLst>
              </a:tr>
              <a:tr h="532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Пробонитировано хряков-производителей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460388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класса элита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266842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Пробонитировано свиноматок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696650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класса элита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15470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Многоплодие основных свиноматок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501921"/>
                  </a:ext>
                </a:extLst>
              </a:tr>
              <a:tr h="41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племенного молодняка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96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116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275C4-E615-40F9-A760-B007ADDD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/>
              <a:t>Коневодство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C4D2FD7-1040-4912-B2CE-4607DFA68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31412"/>
              </p:ext>
            </p:extLst>
          </p:nvPr>
        </p:nvGraphicFramePr>
        <p:xfrm>
          <a:off x="1605516" y="1690687"/>
          <a:ext cx="9526771" cy="4545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6363">
                  <a:extLst>
                    <a:ext uri="{9D8B030D-6E8A-4147-A177-3AD203B41FA5}">
                      <a16:colId xmlns:a16="http://schemas.microsoft.com/office/drawing/2014/main" val="1827948964"/>
                    </a:ext>
                  </a:extLst>
                </a:gridCol>
                <a:gridCol w="1499191">
                  <a:extLst>
                    <a:ext uri="{9D8B030D-6E8A-4147-A177-3AD203B41FA5}">
                      <a16:colId xmlns:a16="http://schemas.microsoft.com/office/drawing/2014/main" val="3466856658"/>
                    </a:ext>
                  </a:extLst>
                </a:gridCol>
                <a:gridCol w="1743739">
                  <a:extLst>
                    <a:ext uri="{9D8B030D-6E8A-4147-A177-3AD203B41FA5}">
                      <a16:colId xmlns:a16="http://schemas.microsoft.com/office/drawing/2014/main" val="1485135006"/>
                    </a:ext>
                  </a:extLst>
                </a:gridCol>
                <a:gridCol w="1743739">
                  <a:extLst>
                    <a:ext uri="{9D8B030D-6E8A-4147-A177-3AD203B41FA5}">
                      <a16:colId xmlns:a16="http://schemas.microsoft.com/office/drawing/2014/main" val="3852491572"/>
                    </a:ext>
                  </a:extLst>
                </a:gridCol>
                <a:gridCol w="1743739">
                  <a:extLst>
                    <a:ext uri="{9D8B030D-6E8A-4147-A177-3AD203B41FA5}">
                      <a16:colId xmlns:a16="http://schemas.microsoft.com/office/drawing/2014/main" val="1259888823"/>
                    </a:ext>
                  </a:extLst>
                </a:gridCol>
              </a:tblGrid>
              <a:tr h="505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73585"/>
                  </a:ext>
                </a:extLst>
              </a:tr>
              <a:tr h="505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50436"/>
                  </a:ext>
                </a:extLst>
              </a:tr>
              <a:tr h="505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разводимых пород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285658"/>
                  </a:ext>
                </a:extLst>
              </a:tr>
              <a:tr h="505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племенных заводов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474322"/>
                  </a:ext>
                </a:extLst>
              </a:tr>
              <a:tr h="505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племенных репродукторов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68331"/>
                  </a:ext>
                </a:extLst>
              </a:tr>
              <a:tr h="505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Поголовье лошадей,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37703"/>
                  </a:ext>
                </a:extLst>
              </a:tr>
              <a:tr h="505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конематок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1675"/>
                  </a:ext>
                </a:extLst>
              </a:tr>
              <a:tr h="505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Деловой выход жеребят от 100 маток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435737"/>
                  </a:ext>
                </a:extLst>
              </a:tr>
              <a:tr h="505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племенного молодняка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9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311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93193-A536-4610-B4A5-BFE2F7A58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5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Птицеводство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F9E28F-4F4D-4F34-8DD7-F365B5499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554097"/>
              </p:ext>
            </p:extLst>
          </p:nvPr>
        </p:nvGraphicFramePr>
        <p:xfrm>
          <a:off x="1093381" y="1233377"/>
          <a:ext cx="10005239" cy="5240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66">
                  <a:extLst>
                    <a:ext uri="{9D8B030D-6E8A-4147-A177-3AD203B41FA5}">
                      <a16:colId xmlns:a16="http://schemas.microsoft.com/office/drawing/2014/main" val="3475107300"/>
                    </a:ext>
                  </a:extLst>
                </a:gridCol>
                <a:gridCol w="1800753">
                  <a:extLst>
                    <a:ext uri="{9D8B030D-6E8A-4147-A177-3AD203B41FA5}">
                      <a16:colId xmlns:a16="http://schemas.microsoft.com/office/drawing/2014/main" val="1794361468"/>
                    </a:ext>
                  </a:extLst>
                </a:gridCol>
                <a:gridCol w="1870740">
                  <a:extLst>
                    <a:ext uri="{9D8B030D-6E8A-4147-A177-3AD203B41FA5}">
                      <a16:colId xmlns:a16="http://schemas.microsoft.com/office/drawing/2014/main" val="2763312026"/>
                    </a:ext>
                  </a:extLst>
                </a:gridCol>
                <a:gridCol w="1870740">
                  <a:extLst>
                    <a:ext uri="{9D8B030D-6E8A-4147-A177-3AD203B41FA5}">
                      <a16:colId xmlns:a16="http://schemas.microsoft.com/office/drawing/2014/main" val="3785535875"/>
                    </a:ext>
                  </a:extLst>
                </a:gridCol>
                <a:gridCol w="1870740">
                  <a:extLst>
                    <a:ext uri="{9D8B030D-6E8A-4147-A177-3AD203B41FA5}">
                      <a16:colId xmlns:a16="http://schemas.microsoft.com/office/drawing/2014/main" val="3406921894"/>
                    </a:ext>
                  </a:extLst>
                </a:gridCol>
              </a:tblGrid>
              <a:tr h="3493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11721"/>
                  </a:ext>
                </a:extLst>
              </a:tr>
              <a:tr h="349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124594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Поголовье птицы,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483155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племенной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97397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кур-несушек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029992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петухов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173428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ремонтного молодняка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243412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Яйценоскость на куру-несушку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372265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Выход инкубационного яйца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502979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Выводимость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00002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Продано племенного яйца,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штук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740110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на фабрики: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472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904955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Продано цыплят предприятиям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07569"/>
                  </a:ext>
                </a:extLst>
              </a:tr>
              <a:tr h="349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Продано цыплят населению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49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1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2D876-906E-4CE3-8E33-478C788C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Пчеловодство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4C357C0-C506-4D3E-BC00-B1036F05C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793100"/>
              </p:ext>
            </p:extLst>
          </p:nvPr>
        </p:nvGraphicFramePr>
        <p:xfrm>
          <a:off x="1052624" y="1127051"/>
          <a:ext cx="10175358" cy="4827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1309">
                  <a:extLst>
                    <a:ext uri="{9D8B030D-6E8A-4147-A177-3AD203B41FA5}">
                      <a16:colId xmlns:a16="http://schemas.microsoft.com/office/drawing/2014/main" val="1566849507"/>
                    </a:ext>
                  </a:extLst>
                </a:gridCol>
                <a:gridCol w="1102783">
                  <a:extLst>
                    <a:ext uri="{9D8B030D-6E8A-4147-A177-3AD203B41FA5}">
                      <a16:colId xmlns:a16="http://schemas.microsoft.com/office/drawing/2014/main" val="852719513"/>
                    </a:ext>
                  </a:extLst>
                </a:gridCol>
                <a:gridCol w="1970422">
                  <a:extLst>
                    <a:ext uri="{9D8B030D-6E8A-4147-A177-3AD203B41FA5}">
                      <a16:colId xmlns:a16="http://schemas.microsoft.com/office/drawing/2014/main" val="943361868"/>
                    </a:ext>
                  </a:extLst>
                </a:gridCol>
                <a:gridCol w="1970422">
                  <a:extLst>
                    <a:ext uri="{9D8B030D-6E8A-4147-A177-3AD203B41FA5}">
                      <a16:colId xmlns:a16="http://schemas.microsoft.com/office/drawing/2014/main" val="3964086334"/>
                    </a:ext>
                  </a:extLst>
                </a:gridCol>
                <a:gridCol w="1970422">
                  <a:extLst>
                    <a:ext uri="{9D8B030D-6E8A-4147-A177-3AD203B41FA5}">
                      <a16:colId xmlns:a16="http://schemas.microsoft.com/office/drawing/2014/main" val="1950262757"/>
                    </a:ext>
                  </a:extLst>
                </a:gridCol>
              </a:tblGrid>
              <a:tr h="443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Направление деятельности, 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017952"/>
                  </a:ext>
                </a:extLst>
              </a:tr>
              <a:tr h="443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473399"/>
                  </a:ext>
                </a:extLst>
              </a:tr>
              <a:tr h="8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племенных репродукторов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323372"/>
                  </a:ext>
                </a:extLst>
              </a:tr>
              <a:tr h="443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разводимых пород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315136"/>
                  </a:ext>
                </a:extLst>
              </a:tr>
              <a:tr h="443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пчелосемей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738460"/>
                  </a:ext>
                </a:extLst>
              </a:tr>
              <a:tr h="8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пчелосемей класса элита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303295"/>
                  </a:ext>
                </a:extLst>
              </a:tr>
              <a:tr h="443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пчелосемей 1 класса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65776"/>
                  </a:ext>
                </a:extLst>
              </a:tr>
              <a:tr h="8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меда на одну пчелосемью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832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631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855D3-3A61-488A-83EE-F56D87CD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75"/>
            <a:ext cx="10515600" cy="8044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Выполнение положений ФЗ «О племенном животноводстве»</a:t>
            </a:r>
            <a:br>
              <a:rPr lang="ru-RU" sz="2400" b="1" dirty="0"/>
            </a:br>
            <a:r>
              <a:rPr lang="ru-RU" sz="2400" b="1" dirty="0"/>
              <a:t> и приказа МСХ РФ  № 431 от 17.11.2011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DBC0D3-BABD-40F7-9FD2-A7B58B6D5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272224"/>
              </p:ext>
            </p:extLst>
          </p:nvPr>
        </p:nvGraphicFramePr>
        <p:xfrm>
          <a:off x="641498" y="928023"/>
          <a:ext cx="10909004" cy="5653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5112">
                  <a:extLst>
                    <a:ext uri="{9D8B030D-6E8A-4147-A177-3AD203B41FA5}">
                      <a16:colId xmlns:a16="http://schemas.microsoft.com/office/drawing/2014/main" val="2286490762"/>
                    </a:ext>
                  </a:extLst>
                </a:gridCol>
                <a:gridCol w="1167448">
                  <a:extLst>
                    <a:ext uri="{9D8B030D-6E8A-4147-A177-3AD203B41FA5}">
                      <a16:colId xmlns:a16="http://schemas.microsoft.com/office/drawing/2014/main" val="1561304575"/>
                    </a:ext>
                  </a:extLst>
                </a:gridCol>
                <a:gridCol w="1026326">
                  <a:extLst>
                    <a:ext uri="{9D8B030D-6E8A-4147-A177-3AD203B41FA5}">
                      <a16:colId xmlns:a16="http://schemas.microsoft.com/office/drawing/2014/main" val="3439330810"/>
                    </a:ext>
                  </a:extLst>
                </a:gridCol>
                <a:gridCol w="1146065">
                  <a:extLst>
                    <a:ext uri="{9D8B030D-6E8A-4147-A177-3AD203B41FA5}">
                      <a16:colId xmlns:a16="http://schemas.microsoft.com/office/drawing/2014/main" val="3580650537"/>
                    </a:ext>
                  </a:extLst>
                </a:gridCol>
                <a:gridCol w="3374053">
                  <a:extLst>
                    <a:ext uri="{9D8B030D-6E8A-4147-A177-3AD203B41FA5}">
                      <a16:colId xmlns:a16="http://schemas.microsoft.com/office/drawing/2014/main" val="2558838704"/>
                    </a:ext>
                  </a:extLst>
                </a:gridCol>
              </a:tblGrid>
              <a:tr h="22908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Перечень хозяйств на переаттестацию в 2018 году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7178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133771"/>
                  </a:ext>
                </a:extLst>
              </a:tr>
              <a:tr h="4502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хозяйства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Свидетельство о регистрации в </a:t>
                      </a:r>
                      <a:r>
                        <a:rPr lang="ru-RU" sz="1400" u="none" strike="noStrike" dirty="0" err="1">
                          <a:effectLst/>
                        </a:rPr>
                        <a:t>госплемрегистре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Примечание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019464"/>
                  </a:ext>
                </a:extLst>
              </a:tr>
              <a:tr h="229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Приказ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22230"/>
                  </a:ext>
                </a:extLst>
              </a:tr>
              <a:tr h="229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№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дата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7289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ОАО «Плодопитомнический совхоз «Тимирязевский»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28.08.2013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5829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365871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ООО «Агрофирма «Победа»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28.08.2013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5804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35409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СПК «Россия»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27.05.2013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5543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366203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ООО «Агрофирма «Труд»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07.10.2013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5896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03110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ОАО «Кунгурское по племенной работе»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11.07.2013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6838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документы в МСХ РФ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182374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СПК "Колхоз им. Чапаева"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26.03.2013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5470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документы в МСХ 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994253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СПК «Покровские Нивы»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27.05.2013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5522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73153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ООО СП "Правда"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13.09.2013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5980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ручной учет, низкий выход телят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9054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ООО "</a:t>
                      </a:r>
                      <a:r>
                        <a:rPr lang="ru-RU" sz="1400" u="none" strike="noStrike" dirty="0" err="1">
                          <a:effectLst/>
                        </a:rPr>
                        <a:t>Талицкое</a:t>
                      </a:r>
                      <a:r>
                        <a:rPr lang="ru-RU" sz="1400" u="none" strike="noStrike" dirty="0">
                          <a:effectLst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10.09.2013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5835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814081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ООО «Пермское» по племенной работе"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11.07.2013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4423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2907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ООО «Русь»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13.09.2013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5981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10584"/>
                  </a:ext>
                </a:extLst>
              </a:tr>
              <a:tr h="450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ФГУП УОХ «Липовая Гора» Пермской ГСХА им. акад. </a:t>
                      </a:r>
                      <a:r>
                        <a:rPr lang="ru-RU" sz="1400" u="none" strike="noStrike" dirty="0" err="1">
                          <a:effectLst/>
                        </a:rPr>
                        <a:t>Д.Н.Прянишникова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13.09.2013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не представляет отчеты о результатах бонитировки 2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378847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ООО «Нижнесыповское»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06.02.2013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5151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документы в МСХ 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198457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ООО «Нива» (черно-пестрая порода)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11.07.2013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5830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низкий выход телят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169954"/>
                  </a:ext>
                </a:extLst>
              </a:tr>
              <a:tr h="299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ООО «Нива» (</a:t>
                      </a:r>
                      <a:r>
                        <a:rPr lang="ru-RU" sz="1400" u="none" strike="noStrike" dirty="0" err="1">
                          <a:effectLst/>
                        </a:rPr>
                        <a:t>айрширская</a:t>
                      </a:r>
                      <a:r>
                        <a:rPr lang="ru-RU" sz="1400" u="none" strike="noStrike" dirty="0">
                          <a:effectLst/>
                        </a:rPr>
                        <a:t> порода)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11.07.2013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5831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483134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колхоз «На страже мира»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31.12.2013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4391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низкий выход телят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50635"/>
                  </a:ext>
                </a:extLst>
              </a:tr>
              <a:tr h="22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СПК «Колхоз Заря будущего»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10.09.2013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5834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низкий выход телят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24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090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0F59D5-01AC-4AE5-B39E-092A12A30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712"/>
            <a:ext cx="10515600" cy="6347637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ru-RU" sz="6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6600" b="1" i="1" dirty="0">
                <a:solidFill>
                  <a:srgbClr val="0070C0"/>
                </a:solidFill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46921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A889E-7555-41EF-9267-73AD690ED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58" y="297712"/>
            <a:ext cx="10515600" cy="43593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Результаты работы регионального информационно-селекционного центра Пермского края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658603-19F6-4BCC-A0CC-F791BEDDC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608775"/>
              </p:ext>
            </p:extLst>
          </p:nvPr>
        </p:nvGraphicFramePr>
        <p:xfrm>
          <a:off x="818708" y="733647"/>
          <a:ext cx="10357441" cy="5754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8439">
                  <a:extLst>
                    <a:ext uri="{9D8B030D-6E8A-4147-A177-3AD203B41FA5}">
                      <a16:colId xmlns:a16="http://schemas.microsoft.com/office/drawing/2014/main" val="751037729"/>
                    </a:ext>
                  </a:extLst>
                </a:gridCol>
                <a:gridCol w="1539119">
                  <a:extLst>
                    <a:ext uri="{9D8B030D-6E8A-4147-A177-3AD203B41FA5}">
                      <a16:colId xmlns:a16="http://schemas.microsoft.com/office/drawing/2014/main" val="831451768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3063613879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716629314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803782332"/>
                    </a:ext>
                  </a:extLst>
                </a:gridCol>
              </a:tblGrid>
              <a:tr h="369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Направление деятельности, 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76338"/>
                  </a:ext>
                </a:extLst>
              </a:tr>
              <a:tr h="369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201766"/>
                  </a:ext>
                </a:extLst>
              </a:tr>
              <a:tr h="651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 и подтверждение достоверности данных о племенной ценности подготовленных к реализации племенных животных (продукции)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716297"/>
                  </a:ext>
                </a:extLst>
              </a:tr>
              <a:tr h="34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планов селекционно-племенной работы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1813"/>
                  </a:ext>
                </a:extLst>
              </a:tr>
              <a:tr h="34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племенного учета с использованием ИАС СЕЛЭКС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602632"/>
                  </a:ext>
                </a:extLst>
              </a:tr>
              <a:tr h="522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Контроль ведения племенного учета с использованием ИАС СЕЛЭКС в молочном скотоводстве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419290"/>
                  </a:ext>
                </a:extLst>
              </a:tr>
              <a:tr h="522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Контроль ведения племенного учета с использованием ИАС СЕЛЭКС в мясном скотоводстве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527603"/>
                  </a:ext>
                </a:extLst>
              </a:tr>
              <a:tr h="651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Обследование хозяйств по вопросам выполнения требований, предъявляемых к организациям по племенному животноводству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выездов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796175"/>
                  </a:ext>
                </a:extLst>
              </a:tr>
              <a:tr h="651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Сопровождение подготовки документов для определения вида племенной деятельности сельскохозяйственных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52309"/>
                  </a:ext>
                </a:extLst>
              </a:tr>
              <a:tr h="341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Селекционный контроль качества молока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323903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232985"/>
                  </a:ext>
                </a:extLst>
              </a:tr>
              <a:tr h="169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Иммуногенетический анализ: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99878"/>
                  </a:ext>
                </a:extLst>
              </a:tr>
              <a:tr h="169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протестировано,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81514"/>
                  </a:ext>
                </a:extLst>
              </a:tr>
              <a:tr h="500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проверено на достоверность происхождения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7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4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A1B2D-3929-4F93-B2B7-5ACD3EC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8073"/>
          </a:xfrm>
        </p:spPr>
        <p:txBody>
          <a:bodyPr/>
          <a:lstStyle/>
          <a:p>
            <a:pPr algn="ctr"/>
            <a:r>
              <a:rPr lang="ru-RU" b="1" dirty="0"/>
              <a:t>Молочное скотоводство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A9E7305-AA29-4E8B-A9F3-C3F6C8464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587967"/>
              </p:ext>
            </p:extLst>
          </p:nvPr>
        </p:nvGraphicFramePr>
        <p:xfrm>
          <a:off x="1616149" y="664316"/>
          <a:ext cx="9346016" cy="5529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488">
                  <a:extLst>
                    <a:ext uri="{9D8B030D-6E8A-4147-A177-3AD203B41FA5}">
                      <a16:colId xmlns:a16="http://schemas.microsoft.com/office/drawing/2014/main" val="1827347014"/>
                    </a:ext>
                  </a:extLst>
                </a:gridCol>
                <a:gridCol w="1150088">
                  <a:extLst>
                    <a:ext uri="{9D8B030D-6E8A-4147-A177-3AD203B41FA5}">
                      <a16:colId xmlns:a16="http://schemas.microsoft.com/office/drawing/2014/main" val="3215777721"/>
                    </a:ext>
                  </a:extLst>
                </a:gridCol>
                <a:gridCol w="1150088">
                  <a:extLst>
                    <a:ext uri="{9D8B030D-6E8A-4147-A177-3AD203B41FA5}">
                      <a16:colId xmlns:a16="http://schemas.microsoft.com/office/drawing/2014/main" val="4170974816"/>
                    </a:ext>
                  </a:extLst>
                </a:gridCol>
                <a:gridCol w="1150088">
                  <a:extLst>
                    <a:ext uri="{9D8B030D-6E8A-4147-A177-3AD203B41FA5}">
                      <a16:colId xmlns:a16="http://schemas.microsoft.com/office/drawing/2014/main" val="1154781720"/>
                    </a:ext>
                  </a:extLst>
                </a:gridCol>
                <a:gridCol w="1150088">
                  <a:extLst>
                    <a:ext uri="{9D8B030D-6E8A-4147-A177-3AD203B41FA5}">
                      <a16:colId xmlns:a16="http://schemas.microsoft.com/office/drawing/2014/main" val="957245259"/>
                    </a:ext>
                  </a:extLst>
                </a:gridCol>
                <a:gridCol w="1150088">
                  <a:extLst>
                    <a:ext uri="{9D8B030D-6E8A-4147-A177-3AD203B41FA5}">
                      <a16:colId xmlns:a16="http://schemas.microsoft.com/office/drawing/2014/main" val="2889401083"/>
                    </a:ext>
                  </a:extLst>
                </a:gridCol>
                <a:gridCol w="1150088">
                  <a:extLst>
                    <a:ext uri="{9D8B030D-6E8A-4147-A177-3AD203B41FA5}">
                      <a16:colId xmlns:a16="http://schemas.microsoft.com/office/drawing/2014/main" val="3833647309"/>
                    </a:ext>
                  </a:extLst>
                </a:gridCol>
              </a:tblGrid>
              <a:tr h="5103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Племенные хозяйства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10858"/>
                  </a:ext>
                </a:extLst>
              </a:tr>
              <a:tr h="340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156743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разводимых пород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27579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Поголовье крупного рогатого скота, всего,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82528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коров,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302973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Надой на 1 корову,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969349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племенного скота, гол.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21778"/>
                  </a:ext>
                </a:extLst>
              </a:tr>
              <a:tr h="529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хозяйств (по данным Министерства)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84323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хозяйств с продуктивностью: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6736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 3000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69491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3001-4000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66064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4001-5000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15745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5001-6000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082214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6001-7000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68100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7001 и более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09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7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E3D44-05FA-4BEC-9BEA-3C0AAAFF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8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бонитировки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23C6CCA-0B58-463F-A128-135436360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944482"/>
              </p:ext>
            </p:extLst>
          </p:nvPr>
        </p:nvGraphicFramePr>
        <p:xfrm>
          <a:off x="1189961" y="972695"/>
          <a:ext cx="9812080" cy="491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850">
                  <a:extLst>
                    <a:ext uri="{9D8B030D-6E8A-4147-A177-3AD203B41FA5}">
                      <a16:colId xmlns:a16="http://schemas.microsoft.com/office/drawing/2014/main" val="1203174789"/>
                    </a:ext>
                  </a:extLst>
                </a:gridCol>
                <a:gridCol w="1142705">
                  <a:extLst>
                    <a:ext uri="{9D8B030D-6E8A-4147-A177-3AD203B41FA5}">
                      <a16:colId xmlns:a16="http://schemas.microsoft.com/office/drawing/2014/main" val="132826054"/>
                    </a:ext>
                  </a:extLst>
                </a:gridCol>
                <a:gridCol w="1142705">
                  <a:extLst>
                    <a:ext uri="{9D8B030D-6E8A-4147-A177-3AD203B41FA5}">
                      <a16:colId xmlns:a16="http://schemas.microsoft.com/office/drawing/2014/main" val="1987060210"/>
                    </a:ext>
                  </a:extLst>
                </a:gridCol>
                <a:gridCol w="1142705">
                  <a:extLst>
                    <a:ext uri="{9D8B030D-6E8A-4147-A177-3AD203B41FA5}">
                      <a16:colId xmlns:a16="http://schemas.microsoft.com/office/drawing/2014/main" val="3587844692"/>
                    </a:ext>
                  </a:extLst>
                </a:gridCol>
                <a:gridCol w="1142705">
                  <a:extLst>
                    <a:ext uri="{9D8B030D-6E8A-4147-A177-3AD203B41FA5}">
                      <a16:colId xmlns:a16="http://schemas.microsoft.com/office/drawing/2014/main" val="1044738945"/>
                    </a:ext>
                  </a:extLst>
                </a:gridCol>
                <a:gridCol w="1142705">
                  <a:extLst>
                    <a:ext uri="{9D8B030D-6E8A-4147-A177-3AD203B41FA5}">
                      <a16:colId xmlns:a16="http://schemas.microsoft.com/office/drawing/2014/main" val="2991256824"/>
                    </a:ext>
                  </a:extLst>
                </a:gridCol>
                <a:gridCol w="1142705">
                  <a:extLst>
                    <a:ext uri="{9D8B030D-6E8A-4147-A177-3AD203B41FA5}">
                      <a16:colId xmlns:a16="http://schemas.microsoft.com/office/drawing/2014/main" val="3182219879"/>
                    </a:ext>
                  </a:extLst>
                </a:gridCol>
              </a:tblGrid>
              <a:tr h="4677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Племенные хозяйства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705852"/>
                  </a:ext>
                </a:extLst>
              </a:tr>
              <a:tr h="372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20293"/>
                  </a:ext>
                </a:extLst>
              </a:tr>
              <a:tr h="588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Проведена бонитировка крупного рогатого скота молочного направления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70347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Охват бонитировкой коров,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240042"/>
                  </a:ext>
                </a:extLst>
              </a:tr>
              <a:tr h="588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Пробонитировано крупного рогатого скота, всего,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-8623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73428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коров, коров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21643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хозяйств с продуктивностью: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930635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3001-4000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239857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4001-5000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99418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5001-6000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23320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6001-7000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61424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7001 - 8000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269570"/>
                  </a:ext>
                </a:extLst>
              </a:tr>
              <a:tr h="299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8001 кг и более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45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37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B1806-E901-4FFB-9B74-4BED4629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94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Результаты бонитировки (продолжение)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F6E503B-08C9-4E11-B4F4-91B55AC49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13653"/>
              </p:ext>
            </p:extLst>
          </p:nvPr>
        </p:nvGraphicFramePr>
        <p:xfrm>
          <a:off x="838200" y="808074"/>
          <a:ext cx="10613066" cy="5985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894">
                  <a:extLst>
                    <a:ext uri="{9D8B030D-6E8A-4147-A177-3AD203B41FA5}">
                      <a16:colId xmlns:a16="http://schemas.microsoft.com/office/drawing/2014/main" val="3585681630"/>
                    </a:ext>
                  </a:extLst>
                </a:gridCol>
                <a:gridCol w="1294362">
                  <a:extLst>
                    <a:ext uri="{9D8B030D-6E8A-4147-A177-3AD203B41FA5}">
                      <a16:colId xmlns:a16="http://schemas.microsoft.com/office/drawing/2014/main" val="3807773186"/>
                    </a:ext>
                  </a:extLst>
                </a:gridCol>
                <a:gridCol w="1294362">
                  <a:extLst>
                    <a:ext uri="{9D8B030D-6E8A-4147-A177-3AD203B41FA5}">
                      <a16:colId xmlns:a16="http://schemas.microsoft.com/office/drawing/2014/main" val="4272772591"/>
                    </a:ext>
                  </a:extLst>
                </a:gridCol>
                <a:gridCol w="1294362">
                  <a:extLst>
                    <a:ext uri="{9D8B030D-6E8A-4147-A177-3AD203B41FA5}">
                      <a16:colId xmlns:a16="http://schemas.microsoft.com/office/drawing/2014/main" val="505621558"/>
                    </a:ext>
                  </a:extLst>
                </a:gridCol>
                <a:gridCol w="1294362">
                  <a:extLst>
                    <a:ext uri="{9D8B030D-6E8A-4147-A177-3AD203B41FA5}">
                      <a16:colId xmlns:a16="http://schemas.microsoft.com/office/drawing/2014/main" val="3635182909"/>
                    </a:ext>
                  </a:extLst>
                </a:gridCol>
                <a:gridCol w="1294362">
                  <a:extLst>
                    <a:ext uri="{9D8B030D-6E8A-4147-A177-3AD203B41FA5}">
                      <a16:colId xmlns:a16="http://schemas.microsoft.com/office/drawing/2014/main" val="1012408799"/>
                    </a:ext>
                  </a:extLst>
                </a:gridCol>
                <a:gridCol w="1294362">
                  <a:extLst>
                    <a:ext uri="{9D8B030D-6E8A-4147-A177-3AD203B41FA5}">
                      <a16:colId xmlns:a16="http://schemas.microsoft.com/office/drawing/2014/main" val="3961590390"/>
                    </a:ext>
                  </a:extLst>
                </a:gridCol>
              </a:tblGrid>
              <a:tr h="3640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Племенные хозяйства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19690"/>
                  </a:ext>
                </a:extLst>
              </a:tr>
              <a:tr h="291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31427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возраст коров, отелов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888472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возраст 1-го отела, дней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99563"/>
                  </a:ext>
                </a:extLst>
              </a:tr>
              <a:tr h="426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коров с законченной лактацией,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902892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надой на 1 корову,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27823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МДЖ,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9887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МДБ,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42312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живая масса коров,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556477"/>
                  </a:ext>
                </a:extLst>
              </a:tr>
              <a:tr h="426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коров с продуктивностью: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311975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 4000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664132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4001-4500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07481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4501-5000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45340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5001-5500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319548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5501-6000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74574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6001-6500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82257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6501-7000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08113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7001-7500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038226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7501-8000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98193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8001-8500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733252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8501-9000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44899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9001-9500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147641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9501-10000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40333"/>
                  </a:ext>
                </a:extLst>
              </a:tr>
              <a:tr h="218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10001 и выше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3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5E936-0907-4F8C-A075-E9B316C4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Результаты бонитировки (окончание)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7684233-7E91-45CB-9505-F64B27F79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70934"/>
              </p:ext>
            </p:extLst>
          </p:nvPr>
        </p:nvGraphicFramePr>
        <p:xfrm>
          <a:off x="1116421" y="1276019"/>
          <a:ext cx="10237382" cy="5222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8772">
                  <a:extLst>
                    <a:ext uri="{9D8B030D-6E8A-4147-A177-3AD203B41FA5}">
                      <a16:colId xmlns:a16="http://schemas.microsoft.com/office/drawing/2014/main" val="2398993924"/>
                    </a:ext>
                  </a:extLst>
                </a:gridCol>
                <a:gridCol w="1261435">
                  <a:extLst>
                    <a:ext uri="{9D8B030D-6E8A-4147-A177-3AD203B41FA5}">
                      <a16:colId xmlns:a16="http://schemas.microsoft.com/office/drawing/2014/main" val="2592344393"/>
                    </a:ext>
                  </a:extLst>
                </a:gridCol>
                <a:gridCol w="1261435">
                  <a:extLst>
                    <a:ext uri="{9D8B030D-6E8A-4147-A177-3AD203B41FA5}">
                      <a16:colId xmlns:a16="http://schemas.microsoft.com/office/drawing/2014/main" val="2781775992"/>
                    </a:ext>
                  </a:extLst>
                </a:gridCol>
                <a:gridCol w="1261435">
                  <a:extLst>
                    <a:ext uri="{9D8B030D-6E8A-4147-A177-3AD203B41FA5}">
                      <a16:colId xmlns:a16="http://schemas.microsoft.com/office/drawing/2014/main" val="830140080"/>
                    </a:ext>
                  </a:extLst>
                </a:gridCol>
                <a:gridCol w="1261435">
                  <a:extLst>
                    <a:ext uri="{9D8B030D-6E8A-4147-A177-3AD203B41FA5}">
                      <a16:colId xmlns:a16="http://schemas.microsoft.com/office/drawing/2014/main" val="2361748545"/>
                    </a:ext>
                  </a:extLst>
                </a:gridCol>
                <a:gridCol w="1261435">
                  <a:extLst>
                    <a:ext uri="{9D8B030D-6E8A-4147-A177-3AD203B41FA5}">
                      <a16:colId xmlns:a16="http://schemas.microsoft.com/office/drawing/2014/main" val="1576630643"/>
                    </a:ext>
                  </a:extLst>
                </a:gridCol>
                <a:gridCol w="1261435">
                  <a:extLst>
                    <a:ext uri="{9D8B030D-6E8A-4147-A177-3AD203B41FA5}">
                      <a16:colId xmlns:a16="http://schemas.microsoft.com/office/drawing/2014/main" val="4094090353"/>
                    </a:ext>
                  </a:extLst>
                </a:gridCol>
              </a:tblGrid>
              <a:tr h="6450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Племенные хозяйства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63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698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среднесуточный удой первотелок,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774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скорость молокоотдачи, кг/мин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665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осеменений на 1 плодотворное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7861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коровы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4125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телки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0533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живая масса телок при первом осеменении,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380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продолжительность сервис-периода, дней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3513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выход телят от 100 коров,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0548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возраст выбытия коров, отелов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116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живая масса телок (кг) в возрасте, мес.: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771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827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3652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39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77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527BC-6916-4FAC-911C-6B635E4AB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6987"/>
          </a:xfrm>
        </p:spPr>
        <p:txBody>
          <a:bodyPr/>
          <a:lstStyle/>
          <a:p>
            <a:pPr algn="ctr"/>
            <a:r>
              <a:rPr lang="ru-RU" b="1" dirty="0"/>
              <a:t>Мясное скотоводство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8F557D7-4A6F-466D-BC4C-5E63215E4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384257"/>
              </p:ext>
            </p:extLst>
          </p:nvPr>
        </p:nvGraphicFramePr>
        <p:xfrm>
          <a:off x="1318437" y="1405945"/>
          <a:ext cx="9494876" cy="4523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1814">
                  <a:extLst>
                    <a:ext uri="{9D8B030D-6E8A-4147-A177-3AD203B41FA5}">
                      <a16:colId xmlns:a16="http://schemas.microsoft.com/office/drawing/2014/main" val="2600760026"/>
                    </a:ext>
                  </a:extLst>
                </a:gridCol>
                <a:gridCol w="1157177">
                  <a:extLst>
                    <a:ext uri="{9D8B030D-6E8A-4147-A177-3AD203B41FA5}">
                      <a16:colId xmlns:a16="http://schemas.microsoft.com/office/drawing/2014/main" val="3814642799"/>
                    </a:ext>
                  </a:extLst>
                </a:gridCol>
                <a:gridCol w="1157177">
                  <a:extLst>
                    <a:ext uri="{9D8B030D-6E8A-4147-A177-3AD203B41FA5}">
                      <a16:colId xmlns:a16="http://schemas.microsoft.com/office/drawing/2014/main" val="28543540"/>
                    </a:ext>
                  </a:extLst>
                </a:gridCol>
                <a:gridCol w="1157177">
                  <a:extLst>
                    <a:ext uri="{9D8B030D-6E8A-4147-A177-3AD203B41FA5}">
                      <a16:colId xmlns:a16="http://schemas.microsoft.com/office/drawing/2014/main" val="2189919576"/>
                    </a:ext>
                  </a:extLst>
                </a:gridCol>
                <a:gridCol w="1157177">
                  <a:extLst>
                    <a:ext uri="{9D8B030D-6E8A-4147-A177-3AD203B41FA5}">
                      <a16:colId xmlns:a16="http://schemas.microsoft.com/office/drawing/2014/main" val="4260612134"/>
                    </a:ext>
                  </a:extLst>
                </a:gridCol>
                <a:gridCol w="1157177">
                  <a:extLst>
                    <a:ext uri="{9D8B030D-6E8A-4147-A177-3AD203B41FA5}">
                      <a16:colId xmlns:a16="http://schemas.microsoft.com/office/drawing/2014/main" val="3242217704"/>
                    </a:ext>
                  </a:extLst>
                </a:gridCol>
                <a:gridCol w="1157177">
                  <a:extLst>
                    <a:ext uri="{9D8B030D-6E8A-4147-A177-3AD203B41FA5}">
                      <a16:colId xmlns:a16="http://schemas.microsoft.com/office/drawing/2014/main" val="600568051"/>
                    </a:ext>
                  </a:extLst>
                </a:gridCol>
              </a:tblGrid>
              <a:tr h="529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Племенные репродукторы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429642"/>
                  </a:ext>
                </a:extLst>
              </a:tr>
              <a:tr h="4997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766621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СХО, КФХ и ИП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77189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разводимых пород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57601"/>
                  </a:ext>
                </a:extLst>
              </a:tr>
              <a:tr h="670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Поголовье крупного рогатого скота, всего,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633197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75752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356117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быков-производителей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51295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выход телят от 100 коров,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620144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среднесуточный привес, всего, г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89927"/>
                  </a:ext>
                </a:extLst>
              </a:tr>
              <a:tr h="34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племенного скота,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14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7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0FBD6-0F30-4D2F-AF05-F4D213DA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763"/>
          </a:xfrm>
        </p:spPr>
        <p:txBody>
          <a:bodyPr/>
          <a:lstStyle/>
          <a:p>
            <a:pPr algn="ctr"/>
            <a:r>
              <a:rPr lang="ru-RU" b="1" dirty="0"/>
              <a:t>Результаты бонитировки мясного скота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0959FC-5474-424C-A5A1-2795D93A0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700368"/>
              </p:ext>
            </p:extLst>
          </p:nvPr>
        </p:nvGraphicFramePr>
        <p:xfrm>
          <a:off x="1029586" y="1148776"/>
          <a:ext cx="10324214" cy="5061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014">
                  <a:extLst>
                    <a:ext uri="{9D8B030D-6E8A-4147-A177-3AD203B41FA5}">
                      <a16:colId xmlns:a16="http://schemas.microsoft.com/office/drawing/2014/main" val="311870742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053837485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169252599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159111739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777040958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406183164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963714469"/>
                    </a:ext>
                  </a:extLst>
                </a:gridCol>
              </a:tblGrid>
              <a:tr h="5205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Племенные репродукторы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77253"/>
                  </a:ext>
                </a:extLst>
              </a:tr>
              <a:tr h="38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97027"/>
                  </a:ext>
                </a:extLst>
              </a:tr>
              <a:tr h="75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Провели бонитировку, хозяйств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133610"/>
                  </a:ext>
                </a:extLst>
              </a:tr>
              <a:tr h="75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пробонитировано крупного рогатого скота, всего, голов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472345"/>
                  </a:ext>
                </a:extLst>
              </a:tr>
              <a:tr h="38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т.ч. быков-производителей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74313"/>
                  </a:ext>
                </a:extLst>
              </a:tr>
              <a:tr h="38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572182"/>
                  </a:ext>
                </a:extLst>
              </a:tr>
              <a:tr h="382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живая масса коров,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837003"/>
                  </a:ext>
                </a:extLst>
              </a:tr>
              <a:tr h="75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живая масса быков-производителей,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73384"/>
                  </a:ext>
                </a:extLst>
              </a:tr>
              <a:tr h="75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молочность коров (живая масса молодняка в 205 дней), 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14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73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E6455-E624-41D6-93E5-A1A05D5D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907"/>
            <a:ext cx="10515600" cy="6130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Развитие молодняка (по данным бонитировки)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1D86811-A776-4332-AB4C-11AB0A4C0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632600"/>
              </p:ext>
            </p:extLst>
          </p:nvPr>
        </p:nvGraphicFramePr>
        <p:xfrm>
          <a:off x="1010096" y="921977"/>
          <a:ext cx="9750053" cy="5936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7979">
                  <a:extLst>
                    <a:ext uri="{9D8B030D-6E8A-4147-A177-3AD203B41FA5}">
                      <a16:colId xmlns:a16="http://schemas.microsoft.com/office/drawing/2014/main" val="1271864046"/>
                    </a:ext>
                  </a:extLst>
                </a:gridCol>
                <a:gridCol w="1228679">
                  <a:extLst>
                    <a:ext uri="{9D8B030D-6E8A-4147-A177-3AD203B41FA5}">
                      <a16:colId xmlns:a16="http://schemas.microsoft.com/office/drawing/2014/main" val="1257971119"/>
                    </a:ext>
                  </a:extLst>
                </a:gridCol>
                <a:gridCol w="1228679">
                  <a:extLst>
                    <a:ext uri="{9D8B030D-6E8A-4147-A177-3AD203B41FA5}">
                      <a16:colId xmlns:a16="http://schemas.microsoft.com/office/drawing/2014/main" val="3558029891"/>
                    </a:ext>
                  </a:extLst>
                </a:gridCol>
                <a:gridCol w="1228679">
                  <a:extLst>
                    <a:ext uri="{9D8B030D-6E8A-4147-A177-3AD203B41FA5}">
                      <a16:colId xmlns:a16="http://schemas.microsoft.com/office/drawing/2014/main" val="990758387"/>
                    </a:ext>
                  </a:extLst>
                </a:gridCol>
                <a:gridCol w="1228679">
                  <a:extLst>
                    <a:ext uri="{9D8B030D-6E8A-4147-A177-3AD203B41FA5}">
                      <a16:colId xmlns:a16="http://schemas.microsoft.com/office/drawing/2014/main" val="2642565205"/>
                    </a:ext>
                  </a:extLst>
                </a:gridCol>
                <a:gridCol w="1228679">
                  <a:extLst>
                    <a:ext uri="{9D8B030D-6E8A-4147-A177-3AD203B41FA5}">
                      <a16:colId xmlns:a16="http://schemas.microsoft.com/office/drawing/2014/main" val="1931205950"/>
                    </a:ext>
                  </a:extLst>
                </a:gridCol>
                <a:gridCol w="1228679">
                  <a:extLst>
                    <a:ext uri="{9D8B030D-6E8A-4147-A177-3AD203B41FA5}">
                      <a16:colId xmlns:a16="http://schemas.microsoft.com/office/drawing/2014/main" val="3191860384"/>
                    </a:ext>
                  </a:extLst>
                </a:gridCol>
              </a:tblGrid>
              <a:tr h="4019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Пермский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Племенные репродукторы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770864"/>
                  </a:ext>
                </a:extLst>
              </a:tr>
              <a:tr h="214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51319"/>
                  </a:ext>
                </a:extLst>
              </a:tr>
              <a:tr h="41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живая масса бычков (кг) в возрасте, мес.: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704985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дней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8843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161448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657366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87894"/>
                  </a:ext>
                </a:extLst>
              </a:tr>
              <a:tr h="41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живая масса телок (кг)  в возрасте, мес.: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22251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дней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91993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054953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914414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671532"/>
                  </a:ext>
                </a:extLst>
              </a:tr>
              <a:tr h="41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высота в крестце бычков (см) в возрасте, мес.: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14907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дней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861576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159682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743240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812687"/>
                  </a:ext>
                </a:extLst>
              </a:tr>
              <a:tr h="419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высота в крестце телок (см) в возрасте, мес.: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644751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дней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979839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964122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949400"/>
                  </a:ext>
                </a:extLst>
              </a:tr>
              <a:tr h="21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64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282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1992</Words>
  <Application>Microsoft Office PowerPoint</Application>
  <PresentationFormat>Широкоэкранный</PresentationFormat>
  <Paragraphs>1206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Результаты работы регионального информационно-селекционного центра Пермского края</vt:lpstr>
      <vt:lpstr>Молочное скотоводство</vt:lpstr>
      <vt:lpstr>Результаты бонитировки</vt:lpstr>
      <vt:lpstr>Результаты бонитировки (продолжение)</vt:lpstr>
      <vt:lpstr>Результаты бонитировки (окончание)</vt:lpstr>
      <vt:lpstr>Мясное скотоводство</vt:lpstr>
      <vt:lpstr>Результаты бонитировки мясного скота</vt:lpstr>
      <vt:lpstr>Развитие молодняка (по данным бонитировки)</vt:lpstr>
      <vt:lpstr>Организации по искусственному осеменению животных</vt:lpstr>
      <vt:lpstr>Свиноводство</vt:lpstr>
      <vt:lpstr>Коневодство</vt:lpstr>
      <vt:lpstr>Птицеводство</vt:lpstr>
      <vt:lpstr>Пчеловодство</vt:lpstr>
      <vt:lpstr>Выполнение положений ФЗ «О племенном животноводстве»  и приказа МСХ РФ  № 431 от 17.11.2011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селекционно-племенной работы за 2017 год. Выполнение Закона «О племенном животноводстве» и приказа МСХ РФ № 431</dc:title>
  <dc:creator>PC</dc:creator>
  <cp:lastModifiedBy>PC</cp:lastModifiedBy>
  <cp:revision>74</cp:revision>
  <dcterms:created xsi:type="dcterms:W3CDTF">2018-04-11T07:11:31Z</dcterms:created>
  <dcterms:modified xsi:type="dcterms:W3CDTF">2018-04-13T08:45:31Z</dcterms:modified>
</cp:coreProperties>
</file>