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5" r:id="rId1"/>
    <p:sldMasterId id="2147483912" r:id="rId2"/>
  </p:sldMasterIdLst>
  <p:notesMasterIdLst>
    <p:notesMasterId r:id="rId25"/>
  </p:notesMasterIdLst>
  <p:sldIdLst>
    <p:sldId id="597" r:id="rId3"/>
    <p:sldId id="629" r:id="rId4"/>
    <p:sldId id="536" r:id="rId5"/>
    <p:sldId id="631" r:id="rId6"/>
    <p:sldId id="601" r:id="rId7"/>
    <p:sldId id="544" r:id="rId8"/>
    <p:sldId id="624" r:id="rId9"/>
    <p:sldId id="528" r:id="rId10"/>
    <p:sldId id="258" r:id="rId11"/>
    <p:sldId id="628" r:id="rId12"/>
    <p:sldId id="622" r:id="rId13"/>
    <p:sldId id="634" r:id="rId14"/>
    <p:sldId id="294" r:id="rId15"/>
    <p:sldId id="620" r:id="rId16"/>
    <p:sldId id="618" r:id="rId17"/>
    <p:sldId id="266" r:id="rId18"/>
    <p:sldId id="614" r:id="rId19"/>
    <p:sldId id="632" r:id="rId20"/>
    <p:sldId id="633" r:id="rId21"/>
    <p:sldId id="270" r:id="rId22"/>
    <p:sldId id="608" r:id="rId23"/>
    <p:sldId id="636" r:id="rId24"/>
  </p:sldIdLst>
  <p:sldSz cx="9144000" cy="6858000" type="screen4x3"/>
  <p:notesSz cx="6881813" cy="96615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43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006600"/>
    <a:srgbClr val="99FFCC"/>
    <a:srgbClr val="996633"/>
    <a:srgbClr val="FF7C80"/>
    <a:srgbClr val="FF0000"/>
    <a:srgbClr val="6699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9852" autoAdjust="0"/>
  </p:normalViewPr>
  <p:slideViewPr>
    <p:cSldViewPr>
      <p:cViewPr varScale="1">
        <p:scale>
          <a:sx n="90" d="100"/>
          <a:sy n="90" d="100"/>
        </p:scale>
        <p:origin x="15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202" y="-90"/>
      </p:cViewPr>
      <p:guideLst>
        <p:guide orient="horz" pos="3043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удой, кг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A0-4751-864F-ABE115C653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0-4751-864F-ABE115C653E6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A0-4751-864F-ABE115C653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0-4751-864F-ABE115C653E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A0-4751-864F-ABE115C653E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0-4751-864F-ABE115C653E6}"/>
              </c:ext>
            </c:extLst>
          </c:dPt>
          <c:dPt>
            <c:idx val="7"/>
            <c:invertIfNegative val="0"/>
            <c:bubble3D val="0"/>
            <c:spPr>
              <a:solidFill>
                <a:srgbClr val="3333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A0-4751-864F-ABE115C653E6}"/>
              </c:ext>
            </c:extLst>
          </c:dPt>
          <c:dPt>
            <c:idx val="8"/>
            <c:invertIfNegative val="0"/>
            <c:bubble3D val="0"/>
            <c:spPr>
              <a:solidFill>
                <a:srgbClr val="99FF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89C-4668-B359-9D0E8B6865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СЗФО</c:v>
                </c:pt>
                <c:pt idx="1">
                  <c:v>ЦФО</c:v>
                </c:pt>
                <c:pt idx="2">
                  <c:v>ПФО</c:v>
                </c:pt>
                <c:pt idx="3">
                  <c:v>Пермский край</c:v>
                </c:pt>
                <c:pt idx="4">
                  <c:v>ЮФО</c:v>
                </c:pt>
                <c:pt idx="5">
                  <c:v>СКФО</c:v>
                </c:pt>
                <c:pt idx="6">
                  <c:v>СФО</c:v>
                </c:pt>
                <c:pt idx="7">
                  <c:v>УФО</c:v>
                </c:pt>
                <c:pt idx="8">
                  <c:v>ДФО</c:v>
                </c:pt>
              </c:strCache>
            </c:strRef>
          </c:cat>
          <c:val>
            <c:numRef>
              <c:f>Лист1!$B$2:$B$10</c:f>
              <c:numCache>
                <c:formatCode>0</c:formatCode>
                <c:ptCount val="9"/>
                <c:pt idx="0">
                  <c:v>8172.3</c:v>
                </c:pt>
                <c:pt idx="1">
                  <c:v>7421.7</c:v>
                </c:pt>
                <c:pt idx="2">
                  <c:v>6992.8</c:v>
                </c:pt>
                <c:pt idx="3">
                  <c:v>6262</c:v>
                </c:pt>
                <c:pt idx="4">
                  <c:v>7492.8</c:v>
                </c:pt>
                <c:pt idx="5">
                  <c:v>5966.3</c:v>
                </c:pt>
                <c:pt idx="6">
                  <c:v>6575.9</c:v>
                </c:pt>
                <c:pt idx="7">
                  <c:v>7662.9</c:v>
                </c:pt>
                <c:pt idx="8">
                  <c:v>5627.3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A0-4751-864F-ABE115C65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80608"/>
        <c:axId val="95382144"/>
      </c:barChart>
      <c:catAx>
        <c:axId val="953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82144"/>
        <c:crosses val="autoZero"/>
        <c:auto val="1"/>
        <c:lblAlgn val="ctr"/>
        <c:lblOffset val="100"/>
        <c:noMultiLvlLbl val="0"/>
      </c:catAx>
      <c:valAx>
        <c:axId val="953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11885791786037E-2"/>
          <c:y val="7.2812417203921218E-2"/>
          <c:w val="0.9376881510416667"/>
          <c:h val="0.596546189172480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производственный надой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ООО "Ключи"</c:v>
                </c:pt>
                <c:pt idx="1">
                  <c:v>ООО АФ "Труд"</c:v>
                </c:pt>
                <c:pt idx="2">
                  <c:v>ОАО АП "Тимирязевский"</c:v>
                </c:pt>
                <c:pt idx="3">
                  <c:v>СПК им. Чапаева</c:v>
                </c:pt>
                <c:pt idx="4">
                  <c:v>ООО АФ "Победа"</c:v>
                </c:pt>
                <c:pt idx="5">
                  <c:v>ООО "Русь-Пермь</c:v>
                </c:pt>
                <c:pt idx="6">
                  <c:v>ООО "Шерья"</c:v>
                </c:pt>
                <c:pt idx="7">
                  <c:v>ООО "Нива"-Частые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7576</c:v>
                </c:pt>
                <c:pt idx="1">
                  <c:v>7570</c:v>
                </c:pt>
                <c:pt idx="2">
                  <c:v>7185</c:v>
                </c:pt>
                <c:pt idx="3">
                  <c:v>7175</c:v>
                </c:pt>
                <c:pt idx="4">
                  <c:v>7042</c:v>
                </c:pt>
                <c:pt idx="5">
                  <c:v>7004</c:v>
                </c:pt>
                <c:pt idx="6">
                  <c:v>6977</c:v>
                </c:pt>
                <c:pt idx="7">
                  <c:v>6968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3A-49EC-974C-06EA7A4BAC5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надой по бонитировке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ООО "Ключи"</c:v>
                </c:pt>
                <c:pt idx="1">
                  <c:v>ООО АФ "Труд"</c:v>
                </c:pt>
                <c:pt idx="2">
                  <c:v>ОАО АП "Тимирязевский"</c:v>
                </c:pt>
                <c:pt idx="3">
                  <c:v>СПК им. Чапаева</c:v>
                </c:pt>
                <c:pt idx="4">
                  <c:v>ООО АФ "Победа"</c:v>
                </c:pt>
                <c:pt idx="5">
                  <c:v>ООО "Русь-Пермь</c:v>
                </c:pt>
                <c:pt idx="6">
                  <c:v>ООО "Шерья"</c:v>
                </c:pt>
                <c:pt idx="7">
                  <c:v>ООО "Нива"-Частые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7785</c:v>
                </c:pt>
                <c:pt idx="1">
                  <c:v>7516</c:v>
                </c:pt>
                <c:pt idx="2">
                  <c:v>7675</c:v>
                </c:pt>
                <c:pt idx="3">
                  <c:v>6823</c:v>
                </c:pt>
                <c:pt idx="4">
                  <c:v>6881</c:v>
                </c:pt>
                <c:pt idx="5">
                  <c:v>7361</c:v>
                </c:pt>
                <c:pt idx="6">
                  <c:v>6816</c:v>
                </c:pt>
                <c:pt idx="7">
                  <c:v>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3A-49EC-974C-06EA7A4BAC5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ООО "Ключи"</c:v>
                </c:pt>
                <c:pt idx="1">
                  <c:v>ООО АФ "Труд"</c:v>
                </c:pt>
                <c:pt idx="2">
                  <c:v>ОАО АП "Тимирязевский"</c:v>
                </c:pt>
                <c:pt idx="3">
                  <c:v>СПК им. Чапаева</c:v>
                </c:pt>
                <c:pt idx="4">
                  <c:v>ООО АФ "Победа"</c:v>
                </c:pt>
                <c:pt idx="5">
                  <c:v>ООО "Русь-Пермь</c:v>
                </c:pt>
                <c:pt idx="6">
                  <c:v>ООО "Шерья"</c:v>
                </c:pt>
                <c:pt idx="7">
                  <c:v>ООО "Нива"-Частые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BD3A-49EC-974C-06EA7A4BA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60168"/>
        <c:axId val="214355248"/>
      </c:barChart>
      <c:catAx>
        <c:axId val="21436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355248"/>
        <c:crossesAt val="6000"/>
        <c:auto val="1"/>
        <c:lblAlgn val="ctr"/>
        <c:lblOffset val="100"/>
        <c:noMultiLvlLbl val="0"/>
      </c:catAx>
      <c:valAx>
        <c:axId val="214355248"/>
        <c:scaling>
          <c:orientation val="minMax"/>
          <c:max val="7800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360168"/>
        <c:crosses val="autoZero"/>
        <c:crossBetween val="between"/>
        <c:majorUnit val="200"/>
        <c:minorUnit val="40"/>
      </c:valAx>
      <c:spPr>
        <a:noFill/>
        <a:ln cap="sq">
          <a:solidFill>
            <a:schemeClr val="accent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/>
              <a:t>Средняя ставка на 1 </a:t>
            </a:r>
            <a:r>
              <a:rPr lang="ru-RU" sz="1600" b="1" dirty="0" err="1"/>
              <a:t>усл.голову</a:t>
            </a:r>
            <a:r>
              <a:rPr lang="ru-RU" sz="1600" b="1" dirty="0"/>
              <a:t>, рублей. Диапазон от 1558 до 24000 </a:t>
            </a:r>
          </a:p>
        </c:rich>
      </c:tx>
      <c:layout>
        <c:manualLayout>
          <c:xMode val="edge"/>
          <c:yMode val="edge"/>
          <c:x val="0.12565488278618217"/>
          <c:y val="5.3047597783012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047147988187355E-3"/>
          <c:y val="0.14555455440238943"/>
          <c:w val="0.9909528520118126"/>
          <c:h val="0.5624184840993570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Тюменская</c:v>
                </c:pt>
                <c:pt idx="1">
                  <c:v>г. Санкт-Петербург</c:v>
                </c:pt>
                <c:pt idx="2">
                  <c:v>Республика крым</c:v>
                </c:pt>
                <c:pt idx="3">
                  <c:v>Республика Ингушетия</c:v>
                </c:pt>
                <c:pt idx="4">
                  <c:v>Краснодарский край</c:v>
                </c:pt>
                <c:pt idx="5">
                  <c:v>Алтайский край</c:v>
                </c:pt>
                <c:pt idx="6">
                  <c:v>Томская область</c:v>
                </c:pt>
                <c:pt idx="7">
                  <c:v>Удмуртская республика</c:v>
                </c:pt>
                <c:pt idx="8">
                  <c:v> Р Ф</c:v>
                </c:pt>
                <c:pt idx="9">
                  <c:v>Пермский край</c:v>
                </c:pt>
                <c:pt idx="10">
                  <c:v>Кировская</c:v>
                </c:pt>
                <c:pt idx="11">
                  <c:v>Башкотостан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1-CC52-4BA2-BABA-2A43650870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Лист1!$A$2:$A$13</c:f>
              <c:strCache>
                <c:ptCount val="12"/>
                <c:pt idx="0">
                  <c:v>Тюменская</c:v>
                </c:pt>
                <c:pt idx="1">
                  <c:v>г. Санкт-Петербург</c:v>
                </c:pt>
                <c:pt idx="2">
                  <c:v>Республика крым</c:v>
                </c:pt>
                <c:pt idx="3">
                  <c:v>Республика Ингушетия</c:v>
                </c:pt>
                <c:pt idx="4">
                  <c:v>Краснодарский край</c:v>
                </c:pt>
                <c:pt idx="5">
                  <c:v>Алтайский край</c:v>
                </c:pt>
                <c:pt idx="6">
                  <c:v>Томская область</c:v>
                </c:pt>
                <c:pt idx="7">
                  <c:v>Удмуртская республика</c:v>
                </c:pt>
                <c:pt idx="8">
                  <c:v> Р Ф</c:v>
                </c:pt>
                <c:pt idx="9">
                  <c:v>Пермский край</c:v>
                </c:pt>
                <c:pt idx="10">
                  <c:v>Кировская</c:v>
                </c:pt>
                <c:pt idx="11">
                  <c:v>Башкотостан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</c:numCache>
            </c:numRef>
          </c:val>
          <c:extLst>
            <c:ext xmlns:c16="http://schemas.microsoft.com/office/drawing/2014/chart" uri="{C3380CC4-5D6E-409C-BE32-E72D297353CC}">
              <c16:uniqueId val="{00000002-CC52-4BA2-BABA-2A4365087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5452880"/>
        <c:axId val="225453208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1"/>
            </a:solidFill>
            <a:ln cmpd="sng"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52-4BA2-BABA-2A436508705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C52-4BA2-BABA-2A43650870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C52-4BA2-BABA-2A4365087050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C52-4BA2-BABA-2A4365087050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C52-4BA2-BABA-2A4365087050}"/>
              </c:ext>
            </c:extLst>
          </c:dPt>
          <c:dPt>
            <c:idx val="6"/>
            <c:invertIfNegative val="0"/>
            <c:bubble3D val="0"/>
            <c:spPr>
              <a:solidFill>
                <a:srgbClr val="FF7C8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C52-4BA2-BABA-2A4365087050}"/>
              </c:ext>
            </c:extLst>
          </c:dPt>
          <c:dPt>
            <c:idx val="7"/>
            <c:invertIfNegative val="0"/>
            <c:bubble3D val="0"/>
            <c:spPr>
              <a:solidFill>
                <a:srgbClr val="996633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C52-4BA2-BABA-2A4365087050}"/>
              </c:ext>
            </c:extLst>
          </c:dPt>
          <c:dPt>
            <c:idx val="8"/>
            <c:invertIfNegative val="0"/>
            <c:bubble3D val="0"/>
            <c:spPr>
              <a:solidFill>
                <a:srgbClr val="3333FF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C52-4BA2-BABA-2A436508705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C52-4BA2-BABA-2A4365087050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C52-4BA2-BABA-2A4365087050}"/>
              </c:ext>
            </c:extLst>
          </c:dPt>
          <c:dPt>
            <c:idx val="11"/>
            <c:invertIfNegative val="0"/>
            <c:bubble3D val="0"/>
            <c:spPr>
              <a:solidFill>
                <a:srgbClr val="002060"/>
              </a:solidFill>
              <a:ln cmpd="sng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C52-4BA2-BABA-2A43650870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Тюменская</c:v>
                </c:pt>
                <c:pt idx="1">
                  <c:v>г. Санкт-Петербург</c:v>
                </c:pt>
                <c:pt idx="2">
                  <c:v>Республика крым</c:v>
                </c:pt>
                <c:pt idx="3">
                  <c:v>Республика Ингушетия</c:v>
                </c:pt>
                <c:pt idx="4">
                  <c:v>Краснодарский край</c:v>
                </c:pt>
                <c:pt idx="5">
                  <c:v>Алтайский край</c:v>
                </c:pt>
                <c:pt idx="6">
                  <c:v>Томская область</c:v>
                </c:pt>
                <c:pt idx="7">
                  <c:v>Удмуртская республика</c:v>
                </c:pt>
                <c:pt idx="8">
                  <c:v> Р Ф</c:v>
                </c:pt>
                <c:pt idx="9">
                  <c:v>Пермский край</c:v>
                </c:pt>
                <c:pt idx="10">
                  <c:v>Кировская</c:v>
                </c:pt>
                <c:pt idx="11">
                  <c:v>Башкотостан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24000</c:v>
                </c:pt>
                <c:pt idx="1">
                  <c:v>22945</c:v>
                </c:pt>
                <c:pt idx="2">
                  <c:v>22844.1</c:v>
                </c:pt>
                <c:pt idx="3">
                  <c:v>18400</c:v>
                </c:pt>
                <c:pt idx="4">
                  <c:v>13977</c:v>
                </c:pt>
                <c:pt idx="5">
                  <c:v>13809</c:v>
                </c:pt>
                <c:pt idx="6">
                  <c:v>13400</c:v>
                </c:pt>
                <c:pt idx="7">
                  <c:v>5000</c:v>
                </c:pt>
                <c:pt idx="8">
                  <c:v>4869</c:v>
                </c:pt>
                <c:pt idx="9">
                  <c:v>4463</c:v>
                </c:pt>
                <c:pt idx="10">
                  <c:v>3906</c:v>
                </c:pt>
                <c:pt idx="11">
                  <c:v>3550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52-4BA2-BABA-2A4365087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448910720"/>
        <c:axId val="448911376"/>
      </c:barChart>
      <c:catAx>
        <c:axId val="22545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25453208"/>
        <c:crosses val="autoZero"/>
        <c:auto val="1"/>
        <c:lblAlgn val="ctr"/>
        <c:lblOffset val="100"/>
        <c:noMultiLvlLbl val="0"/>
      </c:catAx>
      <c:valAx>
        <c:axId val="225453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5452880"/>
        <c:crosses val="autoZero"/>
        <c:crossBetween val="between"/>
      </c:valAx>
      <c:valAx>
        <c:axId val="448911376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48910720"/>
        <c:crosses val="max"/>
        <c:crossBetween val="between"/>
      </c:valAx>
      <c:catAx>
        <c:axId val="448910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911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95621388020499876"/>
          <c:y val="0.95660564350322841"/>
          <c:w val="1.7651092897486467E-2"/>
          <c:h val="4.33943564967716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21082673959013967"/>
          <c:y val="1.9394937301726988E-2"/>
          <c:w val="0.69618335721642977"/>
          <c:h val="0.8169557338746874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бюджет, млн. руб</c:v>
                </c:pt>
              </c:strCache>
            </c:strRef>
          </c:tx>
          <c:spPr>
            <a:solidFill>
              <a:srgbClr val="7C6B4D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812-4783-9856-4025B0BE181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E812-4783-9856-4025B0BE181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E812-4783-9856-4025B0BE1811}"/>
              </c:ext>
            </c:extLst>
          </c:dPt>
          <c:dLbls>
            <c:dLbl>
              <c:idx val="0"/>
              <c:layout>
                <c:manualLayout>
                  <c:x val="-7.1561728546169101E-2"/>
                  <c:y val="6.5973730191594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12-4783-9856-4025B0BE1811}"/>
                </c:ext>
              </c:extLst>
            </c:dLbl>
            <c:dLbl>
              <c:idx val="1"/>
              <c:layout>
                <c:manualLayout>
                  <c:x val="-2.6696945549312089E-2"/>
                  <c:y val="-4.396648147504414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12-4783-9856-4025B0BE1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Несвязанная поддержка в растениеводстве
(Субсидии на 1 га)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72.099999999999994</c:v>
                </c:pt>
                <c:pt idx="1">
                  <c:v>72.099999999999994</c:v>
                </c:pt>
                <c:pt idx="2">
                  <c:v>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12-4783-9856-4025B0BE18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Пермского края, млн. руб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2.2046161537606954E-2"/>
                  <c:y val="-3.4424480956078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12-4783-9856-4025B0BE1811}"/>
                </c:ext>
              </c:extLst>
            </c:dLbl>
            <c:dLbl>
              <c:idx val="1"/>
              <c:layout>
                <c:manualLayout>
                  <c:x val="2.4985649742621203E-2"/>
                  <c:y val="-3.786692905168687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12-4783-9856-4025B0BE1811}"/>
                </c:ext>
              </c:extLst>
            </c:dLbl>
            <c:dLbl>
              <c:idx val="2"/>
              <c:layout>
                <c:manualLayout>
                  <c:x val="7.9216716033435081E-2"/>
                  <c:y val="6.2648679622347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1E-43C6-BF46-57EB154D5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1">
                  <c:v>Несвязанная поддержка в растениеводстве
(Субсидии на 1 га)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81.5</c:v>
                </c:pt>
                <c:pt idx="1">
                  <c:v>98.3</c:v>
                </c:pt>
                <c:pt idx="2">
                  <c:v>113.1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12-4783-9856-4025B0BE18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3416192"/>
        <c:axId val="193454848"/>
        <c:axId val="0"/>
      </c:bar3DChart>
      <c:catAx>
        <c:axId val="1934161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93454848"/>
        <c:crosses val="autoZero"/>
        <c:auto val="1"/>
        <c:lblAlgn val="ctr"/>
        <c:lblOffset val="100"/>
        <c:noMultiLvlLbl val="0"/>
      </c:catAx>
      <c:valAx>
        <c:axId val="19345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93416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удой, кг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A0-4751-864F-ABE115C653E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A0-4751-864F-ABE115C653E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A0-4751-864F-ABE115C653E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A0-4751-864F-ABE115C653E6}"/>
              </c:ext>
            </c:extLst>
          </c:dPt>
          <c:dPt>
            <c:idx val="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7A0-4751-864F-ABE115C653E6}"/>
              </c:ext>
            </c:extLst>
          </c:dPt>
          <c:dPt>
            <c:idx val="6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A0-4751-864F-ABE115C653E6}"/>
              </c:ext>
            </c:extLst>
          </c:dPt>
          <c:dPt>
            <c:idx val="7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7A0-4751-864F-ABE115C653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СЗФО</c:v>
                </c:pt>
                <c:pt idx="1">
                  <c:v>ЦФО</c:v>
                </c:pt>
                <c:pt idx="2">
                  <c:v>ПФО</c:v>
                </c:pt>
                <c:pt idx="3">
                  <c:v>ЮФО</c:v>
                </c:pt>
                <c:pt idx="4">
                  <c:v>СКФО</c:v>
                </c:pt>
                <c:pt idx="5">
                  <c:v>СФО</c:v>
                </c:pt>
                <c:pt idx="6">
                  <c:v>УФО</c:v>
                </c:pt>
                <c:pt idx="7">
                  <c:v>ДФО</c:v>
                </c:pt>
              </c:strCache>
            </c:strRef>
          </c:cat>
          <c:val>
            <c:numRef>
              <c:f>Лист1!$B$2:$B$9</c:f>
              <c:numCache>
                <c:formatCode>0</c:formatCode>
                <c:ptCount val="8"/>
                <c:pt idx="0">
                  <c:v>8172.3</c:v>
                </c:pt>
                <c:pt idx="1">
                  <c:v>7421.7</c:v>
                </c:pt>
                <c:pt idx="2">
                  <c:v>6992.8</c:v>
                </c:pt>
                <c:pt idx="3">
                  <c:v>7492.8</c:v>
                </c:pt>
                <c:pt idx="4">
                  <c:v>5966.3</c:v>
                </c:pt>
                <c:pt idx="5">
                  <c:v>6575.9</c:v>
                </c:pt>
                <c:pt idx="6">
                  <c:v>7662.9</c:v>
                </c:pt>
                <c:pt idx="7">
                  <c:v>5627.3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7A0-4751-864F-ABE115C65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380608"/>
        <c:axId val="95382144"/>
      </c:barChart>
      <c:catAx>
        <c:axId val="9538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82144"/>
        <c:crosses val="autoZero"/>
        <c:auto val="1"/>
        <c:lblAlgn val="ctr"/>
        <c:lblOffset val="100"/>
        <c:noMultiLvlLbl val="0"/>
      </c:catAx>
      <c:valAx>
        <c:axId val="9538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8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88E08-2E75-4903-90D6-18003987266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CB4F7C-0F6F-4DB2-9B46-E5FF83BC720B}" type="pres">
      <dgm:prSet presAssocID="{B2E88E08-2E75-4903-90D6-18003987266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792981B-4908-4CEF-A47E-25A500022CAE}" type="presOf" srcId="{B2E88E08-2E75-4903-90D6-180039872662}" destId="{C8CB4F7C-0F6F-4DB2-9B46-E5FF83BC72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8815E3-F8C3-4F28-A2CA-842808860BF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22CE1F-BDED-478E-BD6A-03B41D9D4098}">
      <dgm:prSet phldrT="[Текст]" custT="1"/>
      <dgm:spPr>
        <a:solidFill>
          <a:srgbClr val="6699FF"/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600" b="1" dirty="0">
              <a:solidFill>
                <a:srgbClr val="C00000"/>
              </a:solidFill>
            </a:rPr>
            <a:t>Региональный информационно-селекционный центр</a:t>
          </a:r>
        </a:p>
      </dgm:t>
    </dgm:pt>
    <dgm:pt modelId="{A62BD1FA-D66D-4F8F-A962-F5FB342394E9}" type="parTrans" cxnId="{30DD7CC2-CECD-4357-9C5A-4F417A98A733}">
      <dgm:prSet/>
      <dgm:spPr/>
      <dgm:t>
        <a:bodyPr/>
        <a:lstStyle/>
        <a:p>
          <a:endParaRPr lang="ru-RU"/>
        </a:p>
      </dgm:t>
    </dgm:pt>
    <dgm:pt modelId="{02130340-B566-4DA8-8EAF-9B7D9C8BC3BF}" type="sibTrans" cxnId="{30DD7CC2-CECD-4357-9C5A-4F417A98A733}">
      <dgm:prSet/>
      <dgm:spPr/>
      <dgm:t>
        <a:bodyPr/>
        <a:lstStyle/>
        <a:p>
          <a:endParaRPr lang="ru-RU"/>
        </a:p>
      </dgm:t>
    </dgm:pt>
    <dgm:pt modelId="{7B0DCEF7-5CCB-4636-8AA8-96E72ADBC780}">
      <dgm:prSet phldrT="[Текст]" custT="1"/>
      <dgm:spPr>
        <a:solidFill>
          <a:srgbClr val="6699FF"/>
        </a:solidFill>
      </dgm:spPr>
      <dgm:t>
        <a:bodyPr/>
        <a:lstStyle/>
        <a:p>
          <a:r>
            <a:rPr lang="ru-RU" sz="1200" dirty="0"/>
            <a:t>Учет племенных животных и племенных стад</a:t>
          </a:r>
        </a:p>
      </dgm:t>
    </dgm:pt>
    <dgm:pt modelId="{B8C58275-C85B-4C94-9580-DAFA2363E601}" type="parTrans" cxnId="{0913EE17-2CA4-4A51-AC32-3B0C602EB31B}">
      <dgm:prSet/>
      <dgm:spPr/>
      <dgm:t>
        <a:bodyPr/>
        <a:lstStyle/>
        <a:p>
          <a:endParaRPr lang="ru-RU" dirty="0"/>
        </a:p>
      </dgm:t>
    </dgm:pt>
    <dgm:pt modelId="{F3F869A8-FFE3-46F1-BEE5-197254DC2B71}" type="sibTrans" cxnId="{0913EE17-2CA4-4A51-AC32-3B0C602EB31B}">
      <dgm:prSet/>
      <dgm:spPr/>
      <dgm:t>
        <a:bodyPr/>
        <a:lstStyle/>
        <a:p>
          <a:endParaRPr lang="ru-RU"/>
        </a:p>
      </dgm:t>
    </dgm:pt>
    <dgm:pt modelId="{2B78015E-0D8F-4C40-999D-7F55AEF3EDC0}">
      <dgm:prSet phldrT="[Текст]" custT="1"/>
      <dgm:spPr>
        <a:solidFill>
          <a:srgbClr val="6699FF"/>
        </a:solidFill>
      </dgm:spPr>
      <dgm:t>
        <a:bodyPr/>
        <a:lstStyle/>
        <a:p>
          <a:r>
            <a:rPr lang="ru-RU" sz="1200" dirty="0"/>
            <a:t>Планы племенной работы</a:t>
          </a:r>
        </a:p>
        <a:p>
          <a:r>
            <a:rPr lang="ru-RU" sz="1200" dirty="0"/>
            <a:t>Контроль ведения </a:t>
          </a:r>
          <a:r>
            <a:rPr lang="ru-RU" sz="1200" dirty="0" err="1"/>
            <a:t>плем.учета</a:t>
          </a:r>
          <a:r>
            <a:rPr lang="ru-RU" sz="1200" dirty="0"/>
            <a:t> в </a:t>
          </a:r>
          <a:r>
            <a:rPr lang="ru-RU" sz="1200" dirty="0" err="1"/>
            <a:t>селексе</a:t>
          </a:r>
          <a:endParaRPr lang="ru-RU" sz="1200" dirty="0"/>
        </a:p>
      </dgm:t>
    </dgm:pt>
    <dgm:pt modelId="{EA7476E4-399A-46D8-8AC0-64DB5042E7B1}" type="parTrans" cxnId="{0947AAAA-A5A3-4FFE-AE62-F3E7752C86A0}">
      <dgm:prSet/>
      <dgm:spPr/>
      <dgm:t>
        <a:bodyPr/>
        <a:lstStyle/>
        <a:p>
          <a:endParaRPr lang="ru-RU"/>
        </a:p>
      </dgm:t>
    </dgm:pt>
    <dgm:pt modelId="{98291101-6F8B-4895-AEFA-410C23F66B08}" type="sibTrans" cxnId="{0947AAAA-A5A3-4FFE-AE62-F3E7752C86A0}">
      <dgm:prSet/>
      <dgm:spPr/>
      <dgm:t>
        <a:bodyPr/>
        <a:lstStyle/>
        <a:p>
          <a:endParaRPr lang="ru-RU"/>
        </a:p>
      </dgm:t>
    </dgm:pt>
    <dgm:pt modelId="{1A7180CC-ED4D-4C70-A76F-171A9D87B7B5}">
      <dgm:prSet phldrT="[Текст]" custT="1"/>
      <dgm:spPr>
        <a:solidFill>
          <a:srgbClr val="6699FF"/>
        </a:solidFill>
      </dgm:spPr>
      <dgm:t>
        <a:bodyPr/>
        <a:lstStyle/>
        <a:p>
          <a:r>
            <a:rPr lang="ru-RU" sz="1200" dirty="0"/>
            <a:t>Подтверждение </a:t>
          </a:r>
          <a:r>
            <a:rPr lang="ru-RU" sz="1200" dirty="0" err="1"/>
            <a:t>плем</a:t>
          </a:r>
          <a:r>
            <a:rPr lang="ru-RU" sz="1200" dirty="0"/>
            <a:t>. свидетельств</a:t>
          </a:r>
        </a:p>
      </dgm:t>
    </dgm:pt>
    <dgm:pt modelId="{1FB2CDEA-589F-4911-816D-050E7D7B86C9}" type="parTrans" cxnId="{0BA49BF5-04BD-48FD-BAE7-011DE7BCE94D}">
      <dgm:prSet/>
      <dgm:spPr/>
      <dgm:t>
        <a:bodyPr/>
        <a:lstStyle/>
        <a:p>
          <a:endParaRPr lang="ru-RU"/>
        </a:p>
      </dgm:t>
    </dgm:pt>
    <dgm:pt modelId="{95E67F43-37C9-4D56-9F0C-DDA0EE37E278}" type="sibTrans" cxnId="{0BA49BF5-04BD-48FD-BAE7-011DE7BCE94D}">
      <dgm:prSet/>
      <dgm:spPr/>
      <dgm:t>
        <a:bodyPr/>
        <a:lstStyle/>
        <a:p>
          <a:endParaRPr lang="ru-RU"/>
        </a:p>
      </dgm:t>
    </dgm:pt>
    <dgm:pt modelId="{260B5234-34B3-48F9-B3C6-40CE6DB10B87}">
      <dgm:prSet phldrT="[Текст]" custT="1"/>
      <dgm:spPr>
        <a:solidFill>
          <a:srgbClr val="6699FF"/>
        </a:solidFill>
      </dgm:spPr>
      <dgm:t>
        <a:bodyPr/>
        <a:lstStyle/>
        <a:p>
          <a:r>
            <a:rPr lang="ru-RU" sz="1200" dirty="0"/>
            <a:t>Комплексная оценка племенных животных, бонитировка</a:t>
          </a:r>
        </a:p>
      </dgm:t>
    </dgm:pt>
    <dgm:pt modelId="{C4D13321-803F-422E-B890-FB493A467EBE}" type="parTrans" cxnId="{F4EFC293-8601-408A-A824-4C182B1620A5}">
      <dgm:prSet/>
      <dgm:spPr/>
      <dgm:t>
        <a:bodyPr/>
        <a:lstStyle/>
        <a:p>
          <a:endParaRPr lang="ru-RU"/>
        </a:p>
      </dgm:t>
    </dgm:pt>
    <dgm:pt modelId="{EF19F411-8AFC-46A6-BE9A-DEC8E6A13C92}" type="sibTrans" cxnId="{F4EFC293-8601-408A-A824-4C182B1620A5}">
      <dgm:prSet/>
      <dgm:spPr/>
      <dgm:t>
        <a:bodyPr/>
        <a:lstStyle/>
        <a:p>
          <a:endParaRPr lang="ru-RU"/>
        </a:p>
      </dgm:t>
    </dgm:pt>
    <dgm:pt modelId="{AE21D05B-D896-4CC8-87EC-7A5B515642B7}" type="pres">
      <dgm:prSet presAssocID="{1A8815E3-F8C3-4F28-A2CA-842808860BF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C14A424-4511-4FB4-A560-412C0773CDE3}" type="pres">
      <dgm:prSet presAssocID="{A222CE1F-BDED-478E-BD6A-03B41D9D4098}" presName="root1" presStyleCnt="0"/>
      <dgm:spPr/>
    </dgm:pt>
    <dgm:pt modelId="{4DACEB22-C702-4A0A-A7E9-D3350C58186A}" type="pres">
      <dgm:prSet presAssocID="{A222CE1F-BDED-478E-BD6A-03B41D9D4098}" presName="LevelOneTextNode" presStyleLbl="node0" presStyleIdx="0" presStyleCnt="1" custScaleX="158181" custScaleY="75854" custLinFactNeighborX="3759" custLinFactNeighborY="-7999">
        <dgm:presLayoutVars>
          <dgm:chPref val="3"/>
        </dgm:presLayoutVars>
      </dgm:prSet>
      <dgm:spPr/>
    </dgm:pt>
    <dgm:pt modelId="{7FD9CDBE-B178-42E4-9575-15CA00B13882}" type="pres">
      <dgm:prSet presAssocID="{A222CE1F-BDED-478E-BD6A-03B41D9D4098}" presName="level2hierChild" presStyleCnt="0"/>
      <dgm:spPr/>
    </dgm:pt>
    <dgm:pt modelId="{2ABF4182-627F-4C87-9D4E-2C5CC1B8CF19}" type="pres">
      <dgm:prSet presAssocID="{B8C58275-C85B-4C94-9580-DAFA2363E601}" presName="conn2-1" presStyleLbl="parChTrans1D2" presStyleIdx="0" presStyleCnt="4"/>
      <dgm:spPr/>
    </dgm:pt>
    <dgm:pt modelId="{74128AC5-4AFE-407C-901E-F97F9FFF2282}" type="pres">
      <dgm:prSet presAssocID="{B8C58275-C85B-4C94-9580-DAFA2363E601}" presName="connTx" presStyleLbl="parChTrans1D2" presStyleIdx="0" presStyleCnt="4"/>
      <dgm:spPr/>
    </dgm:pt>
    <dgm:pt modelId="{A9C873CE-ECCF-4024-AAE9-DDB1C8672E7A}" type="pres">
      <dgm:prSet presAssocID="{7B0DCEF7-5CCB-4636-8AA8-96E72ADBC780}" presName="root2" presStyleCnt="0"/>
      <dgm:spPr/>
    </dgm:pt>
    <dgm:pt modelId="{C4E58CD5-7FDF-4674-9648-E9570059A037}" type="pres">
      <dgm:prSet presAssocID="{7B0DCEF7-5CCB-4636-8AA8-96E72ADBC780}" presName="LevelTwoTextNode" presStyleLbl="node2" presStyleIdx="0" presStyleCnt="4" custScaleX="111249" custScaleY="100809" custLinFactNeighborX="11036" custLinFactNeighborY="-37856">
        <dgm:presLayoutVars>
          <dgm:chPref val="3"/>
        </dgm:presLayoutVars>
      </dgm:prSet>
      <dgm:spPr/>
    </dgm:pt>
    <dgm:pt modelId="{94108AF8-E4FF-492A-9D19-C801CBB6D130}" type="pres">
      <dgm:prSet presAssocID="{7B0DCEF7-5CCB-4636-8AA8-96E72ADBC780}" presName="level3hierChild" presStyleCnt="0"/>
      <dgm:spPr/>
    </dgm:pt>
    <dgm:pt modelId="{500D47E1-C58F-4799-AB01-BCBD04D31776}" type="pres">
      <dgm:prSet presAssocID="{C4D13321-803F-422E-B890-FB493A467EBE}" presName="conn2-1" presStyleLbl="parChTrans1D2" presStyleIdx="1" presStyleCnt="4"/>
      <dgm:spPr/>
    </dgm:pt>
    <dgm:pt modelId="{F523D5E3-2E92-465D-A515-205623D64C78}" type="pres">
      <dgm:prSet presAssocID="{C4D13321-803F-422E-B890-FB493A467EBE}" presName="connTx" presStyleLbl="parChTrans1D2" presStyleIdx="1" presStyleCnt="4"/>
      <dgm:spPr/>
    </dgm:pt>
    <dgm:pt modelId="{B80A8D76-7792-4A8C-AF1A-E7A25D36BE6D}" type="pres">
      <dgm:prSet presAssocID="{260B5234-34B3-48F9-B3C6-40CE6DB10B87}" presName="root2" presStyleCnt="0"/>
      <dgm:spPr/>
    </dgm:pt>
    <dgm:pt modelId="{AF3625B3-F119-4902-8E65-E71B0589F76A}" type="pres">
      <dgm:prSet presAssocID="{260B5234-34B3-48F9-B3C6-40CE6DB10B87}" presName="LevelTwoTextNode" presStyleLbl="node2" presStyleIdx="1" presStyleCnt="4" custScaleX="109179" custScaleY="91076" custLinFactNeighborX="12852" custLinFactNeighborY="-62027">
        <dgm:presLayoutVars>
          <dgm:chPref val="3"/>
        </dgm:presLayoutVars>
      </dgm:prSet>
      <dgm:spPr/>
    </dgm:pt>
    <dgm:pt modelId="{62F6F222-E6AA-4D21-A99C-B6E7067BD0C8}" type="pres">
      <dgm:prSet presAssocID="{260B5234-34B3-48F9-B3C6-40CE6DB10B87}" presName="level3hierChild" presStyleCnt="0"/>
      <dgm:spPr/>
    </dgm:pt>
    <dgm:pt modelId="{70AB5FAA-DD9A-4D4C-8A80-A1C87DABF34D}" type="pres">
      <dgm:prSet presAssocID="{EA7476E4-399A-46D8-8AC0-64DB5042E7B1}" presName="conn2-1" presStyleLbl="parChTrans1D2" presStyleIdx="2" presStyleCnt="4"/>
      <dgm:spPr/>
    </dgm:pt>
    <dgm:pt modelId="{A186DA05-0F00-47C7-919A-F8116F81E578}" type="pres">
      <dgm:prSet presAssocID="{EA7476E4-399A-46D8-8AC0-64DB5042E7B1}" presName="connTx" presStyleLbl="parChTrans1D2" presStyleIdx="2" presStyleCnt="4"/>
      <dgm:spPr/>
    </dgm:pt>
    <dgm:pt modelId="{1B6218E9-2A22-48F5-8344-F3424FF56360}" type="pres">
      <dgm:prSet presAssocID="{2B78015E-0D8F-4C40-999D-7F55AEF3EDC0}" presName="root2" presStyleCnt="0"/>
      <dgm:spPr/>
    </dgm:pt>
    <dgm:pt modelId="{C32C3EEE-3F37-4787-A492-D1C09CA2938E}" type="pres">
      <dgm:prSet presAssocID="{2B78015E-0D8F-4C40-999D-7F55AEF3EDC0}" presName="LevelTwoTextNode" presStyleLbl="node2" presStyleIdx="2" presStyleCnt="4" custScaleX="110968" custScaleY="105523" custLinFactNeighborX="11317" custLinFactNeighborY="-81817">
        <dgm:presLayoutVars>
          <dgm:chPref val="3"/>
        </dgm:presLayoutVars>
      </dgm:prSet>
      <dgm:spPr/>
    </dgm:pt>
    <dgm:pt modelId="{8D9827B1-6AA1-4541-95DD-6ED046099EA5}" type="pres">
      <dgm:prSet presAssocID="{2B78015E-0D8F-4C40-999D-7F55AEF3EDC0}" presName="level3hierChild" presStyleCnt="0"/>
      <dgm:spPr/>
    </dgm:pt>
    <dgm:pt modelId="{4A38DCFB-1210-45B1-B927-7DCA376449DC}" type="pres">
      <dgm:prSet presAssocID="{1FB2CDEA-589F-4911-816D-050E7D7B86C9}" presName="conn2-1" presStyleLbl="parChTrans1D2" presStyleIdx="3" presStyleCnt="4"/>
      <dgm:spPr/>
    </dgm:pt>
    <dgm:pt modelId="{760B1A75-4B5E-46FA-9BB4-19D39EBB98BC}" type="pres">
      <dgm:prSet presAssocID="{1FB2CDEA-589F-4911-816D-050E7D7B86C9}" presName="connTx" presStyleLbl="parChTrans1D2" presStyleIdx="3" presStyleCnt="4"/>
      <dgm:spPr/>
    </dgm:pt>
    <dgm:pt modelId="{4976FF66-0883-4614-B11D-02B6BCCA5CA1}" type="pres">
      <dgm:prSet presAssocID="{1A7180CC-ED4D-4C70-A76F-171A9D87B7B5}" presName="root2" presStyleCnt="0"/>
      <dgm:spPr/>
    </dgm:pt>
    <dgm:pt modelId="{7620CCCE-A74C-48BA-8BD2-514F409B6BC5}" type="pres">
      <dgm:prSet presAssocID="{1A7180CC-ED4D-4C70-A76F-171A9D87B7B5}" presName="LevelTwoTextNode" presStyleLbl="node2" presStyleIdx="3" presStyleCnt="4" custScaleX="108915" custScaleY="88844" custLinFactY="-2018" custLinFactNeighborX="13370" custLinFactNeighborY="-100000">
        <dgm:presLayoutVars>
          <dgm:chPref val="3"/>
        </dgm:presLayoutVars>
      </dgm:prSet>
      <dgm:spPr/>
    </dgm:pt>
    <dgm:pt modelId="{38AAC0B6-096D-4F66-AA69-59C7C63338A8}" type="pres">
      <dgm:prSet presAssocID="{1A7180CC-ED4D-4C70-A76F-171A9D87B7B5}" presName="level3hierChild" presStyleCnt="0"/>
      <dgm:spPr/>
    </dgm:pt>
  </dgm:ptLst>
  <dgm:cxnLst>
    <dgm:cxn modelId="{62BBFE05-D9B3-4D64-94B7-07FA86E77703}" type="presOf" srcId="{1FB2CDEA-589F-4911-816D-050E7D7B86C9}" destId="{760B1A75-4B5E-46FA-9BB4-19D39EBB98BC}" srcOrd="1" destOrd="0" presId="urn:microsoft.com/office/officeart/2008/layout/HorizontalMultiLevelHierarchy"/>
    <dgm:cxn modelId="{15547714-9AD8-4E80-BD65-85E8E95B0C77}" type="presOf" srcId="{1A7180CC-ED4D-4C70-A76F-171A9D87B7B5}" destId="{7620CCCE-A74C-48BA-8BD2-514F409B6BC5}" srcOrd="0" destOrd="0" presId="urn:microsoft.com/office/officeart/2008/layout/HorizontalMultiLevelHierarchy"/>
    <dgm:cxn modelId="{0913EE17-2CA4-4A51-AC32-3B0C602EB31B}" srcId="{A222CE1F-BDED-478E-BD6A-03B41D9D4098}" destId="{7B0DCEF7-5CCB-4636-8AA8-96E72ADBC780}" srcOrd="0" destOrd="0" parTransId="{B8C58275-C85B-4C94-9580-DAFA2363E601}" sibTransId="{F3F869A8-FFE3-46F1-BEE5-197254DC2B71}"/>
    <dgm:cxn modelId="{E93EE525-1BCC-46A5-AE30-6C18DE977CCC}" type="presOf" srcId="{B8C58275-C85B-4C94-9580-DAFA2363E601}" destId="{74128AC5-4AFE-407C-901E-F97F9FFF2282}" srcOrd="1" destOrd="0" presId="urn:microsoft.com/office/officeart/2008/layout/HorizontalMultiLevelHierarchy"/>
    <dgm:cxn modelId="{C1F20D31-EE6C-4DAC-9639-15957E2EA4B7}" type="presOf" srcId="{B8C58275-C85B-4C94-9580-DAFA2363E601}" destId="{2ABF4182-627F-4C87-9D4E-2C5CC1B8CF19}" srcOrd="0" destOrd="0" presId="urn:microsoft.com/office/officeart/2008/layout/HorizontalMultiLevelHierarchy"/>
    <dgm:cxn modelId="{CFC7FE39-E0F9-4AE9-B150-6B06194101E0}" type="presOf" srcId="{7B0DCEF7-5CCB-4636-8AA8-96E72ADBC780}" destId="{C4E58CD5-7FDF-4674-9648-E9570059A037}" srcOrd="0" destOrd="0" presId="urn:microsoft.com/office/officeart/2008/layout/HorizontalMultiLevelHierarchy"/>
    <dgm:cxn modelId="{821CF760-9D83-4063-A7A4-4D85C63685D2}" type="presOf" srcId="{1FB2CDEA-589F-4911-816D-050E7D7B86C9}" destId="{4A38DCFB-1210-45B1-B927-7DCA376449DC}" srcOrd="0" destOrd="0" presId="urn:microsoft.com/office/officeart/2008/layout/HorizontalMultiLevelHierarchy"/>
    <dgm:cxn modelId="{38262963-E8EF-4635-979E-0EAE297186EF}" type="presOf" srcId="{2B78015E-0D8F-4C40-999D-7F55AEF3EDC0}" destId="{C32C3EEE-3F37-4787-A492-D1C09CA2938E}" srcOrd="0" destOrd="0" presId="urn:microsoft.com/office/officeart/2008/layout/HorizontalMultiLevelHierarchy"/>
    <dgm:cxn modelId="{CCBA5D51-C530-4918-8F58-CBF51BB4E9DF}" type="presOf" srcId="{EA7476E4-399A-46D8-8AC0-64DB5042E7B1}" destId="{A186DA05-0F00-47C7-919A-F8116F81E578}" srcOrd="1" destOrd="0" presId="urn:microsoft.com/office/officeart/2008/layout/HorizontalMultiLevelHierarchy"/>
    <dgm:cxn modelId="{AB6F2B87-6003-40A3-A02B-9976ED2188BE}" type="presOf" srcId="{C4D13321-803F-422E-B890-FB493A467EBE}" destId="{F523D5E3-2E92-465D-A515-205623D64C78}" srcOrd="1" destOrd="0" presId="urn:microsoft.com/office/officeart/2008/layout/HorizontalMultiLevelHierarchy"/>
    <dgm:cxn modelId="{9C299A8C-CB43-45D0-BECB-CC6EF9CF3095}" type="presOf" srcId="{C4D13321-803F-422E-B890-FB493A467EBE}" destId="{500D47E1-C58F-4799-AB01-BCBD04D31776}" srcOrd="0" destOrd="0" presId="urn:microsoft.com/office/officeart/2008/layout/HorizontalMultiLevelHierarchy"/>
    <dgm:cxn modelId="{909EDB90-0E00-40E4-9FFF-4F661A0E408B}" type="presOf" srcId="{260B5234-34B3-48F9-B3C6-40CE6DB10B87}" destId="{AF3625B3-F119-4902-8E65-E71B0589F76A}" srcOrd="0" destOrd="0" presId="urn:microsoft.com/office/officeart/2008/layout/HorizontalMultiLevelHierarchy"/>
    <dgm:cxn modelId="{F4EFC293-8601-408A-A824-4C182B1620A5}" srcId="{A222CE1F-BDED-478E-BD6A-03B41D9D4098}" destId="{260B5234-34B3-48F9-B3C6-40CE6DB10B87}" srcOrd="1" destOrd="0" parTransId="{C4D13321-803F-422E-B890-FB493A467EBE}" sibTransId="{EF19F411-8AFC-46A6-BE9A-DEC8E6A13C92}"/>
    <dgm:cxn modelId="{0947AAAA-A5A3-4FFE-AE62-F3E7752C86A0}" srcId="{A222CE1F-BDED-478E-BD6A-03B41D9D4098}" destId="{2B78015E-0D8F-4C40-999D-7F55AEF3EDC0}" srcOrd="2" destOrd="0" parTransId="{EA7476E4-399A-46D8-8AC0-64DB5042E7B1}" sibTransId="{98291101-6F8B-4895-AEFA-410C23F66B08}"/>
    <dgm:cxn modelId="{24BF41C0-A98F-4499-9F18-5199616BE466}" type="presOf" srcId="{EA7476E4-399A-46D8-8AC0-64DB5042E7B1}" destId="{70AB5FAA-DD9A-4D4C-8A80-A1C87DABF34D}" srcOrd="0" destOrd="0" presId="urn:microsoft.com/office/officeart/2008/layout/HorizontalMultiLevelHierarchy"/>
    <dgm:cxn modelId="{30DD7CC2-CECD-4357-9C5A-4F417A98A733}" srcId="{1A8815E3-F8C3-4F28-A2CA-842808860BF5}" destId="{A222CE1F-BDED-478E-BD6A-03B41D9D4098}" srcOrd="0" destOrd="0" parTransId="{A62BD1FA-D66D-4F8F-A962-F5FB342394E9}" sibTransId="{02130340-B566-4DA8-8EAF-9B7D9C8BC3BF}"/>
    <dgm:cxn modelId="{E8EE13D3-F3F8-46A6-A747-23299DCACBC7}" type="presOf" srcId="{A222CE1F-BDED-478E-BD6A-03B41D9D4098}" destId="{4DACEB22-C702-4A0A-A7E9-D3350C58186A}" srcOrd="0" destOrd="0" presId="urn:microsoft.com/office/officeart/2008/layout/HorizontalMultiLevelHierarchy"/>
    <dgm:cxn modelId="{7EFA08DC-679A-4405-B994-807583DC2C1C}" type="presOf" srcId="{1A8815E3-F8C3-4F28-A2CA-842808860BF5}" destId="{AE21D05B-D896-4CC8-87EC-7A5B515642B7}" srcOrd="0" destOrd="0" presId="urn:microsoft.com/office/officeart/2008/layout/HorizontalMultiLevelHierarchy"/>
    <dgm:cxn modelId="{0BA49BF5-04BD-48FD-BAE7-011DE7BCE94D}" srcId="{A222CE1F-BDED-478E-BD6A-03B41D9D4098}" destId="{1A7180CC-ED4D-4C70-A76F-171A9D87B7B5}" srcOrd="3" destOrd="0" parTransId="{1FB2CDEA-589F-4911-816D-050E7D7B86C9}" sibTransId="{95E67F43-37C9-4D56-9F0C-DDA0EE37E278}"/>
    <dgm:cxn modelId="{7A7E7628-572C-4F32-BCDA-5BE9DB4F7335}" type="presParOf" srcId="{AE21D05B-D896-4CC8-87EC-7A5B515642B7}" destId="{7C14A424-4511-4FB4-A560-412C0773CDE3}" srcOrd="0" destOrd="0" presId="urn:microsoft.com/office/officeart/2008/layout/HorizontalMultiLevelHierarchy"/>
    <dgm:cxn modelId="{D0BA7168-08A6-4DBC-A8D0-8AF8C9E7B87C}" type="presParOf" srcId="{7C14A424-4511-4FB4-A560-412C0773CDE3}" destId="{4DACEB22-C702-4A0A-A7E9-D3350C58186A}" srcOrd="0" destOrd="0" presId="urn:microsoft.com/office/officeart/2008/layout/HorizontalMultiLevelHierarchy"/>
    <dgm:cxn modelId="{E64ED2F0-9945-42F8-87EF-B66F9CE19E25}" type="presParOf" srcId="{7C14A424-4511-4FB4-A560-412C0773CDE3}" destId="{7FD9CDBE-B178-42E4-9575-15CA00B13882}" srcOrd="1" destOrd="0" presId="urn:microsoft.com/office/officeart/2008/layout/HorizontalMultiLevelHierarchy"/>
    <dgm:cxn modelId="{35B9A190-C654-46C2-AE2E-8B5CE2A5FC46}" type="presParOf" srcId="{7FD9CDBE-B178-42E4-9575-15CA00B13882}" destId="{2ABF4182-627F-4C87-9D4E-2C5CC1B8CF19}" srcOrd="0" destOrd="0" presId="urn:microsoft.com/office/officeart/2008/layout/HorizontalMultiLevelHierarchy"/>
    <dgm:cxn modelId="{FED888C6-5FF2-40D4-9001-58D705F3548E}" type="presParOf" srcId="{2ABF4182-627F-4C87-9D4E-2C5CC1B8CF19}" destId="{74128AC5-4AFE-407C-901E-F97F9FFF2282}" srcOrd="0" destOrd="0" presId="urn:microsoft.com/office/officeart/2008/layout/HorizontalMultiLevelHierarchy"/>
    <dgm:cxn modelId="{77A5CE5C-1BBC-4791-89E0-FAAC6DAD189B}" type="presParOf" srcId="{7FD9CDBE-B178-42E4-9575-15CA00B13882}" destId="{A9C873CE-ECCF-4024-AAE9-DDB1C8672E7A}" srcOrd="1" destOrd="0" presId="urn:microsoft.com/office/officeart/2008/layout/HorizontalMultiLevelHierarchy"/>
    <dgm:cxn modelId="{411C0000-5222-43C1-9543-CE841D3C6625}" type="presParOf" srcId="{A9C873CE-ECCF-4024-AAE9-DDB1C8672E7A}" destId="{C4E58CD5-7FDF-4674-9648-E9570059A037}" srcOrd="0" destOrd="0" presId="urn:microsoft.com/office/officeart/2008/layout/HorizontalMultiLevelHierarchy"/>
    <dgm:cxn modelId="{FB738287-A806-469C-B8F4-BB8014DA6B7B}" type="presParOf" srcId="{A9C873CE-ECCF-4024-AAE9-DDB1C8672E7A}" destId="{94108AF8-E4FF-492A-9D19-C801CBB6D130}" srcOrd="1" destOrd="0" presId="urn:microsoft.com/office/officeart/2008/layout/HorizontalMultiLevelHierarchy"/>
    <dgm:cxn modelId="{8FA38FAC-C903-4D4A-A547-04133B42612C}" type="presParOf" srcId="{7FD9CDBE-B178-42E4-9575-15CA00B13882}" destId="{500D47E1-C58F-4799-AB01-BCBD04D31776}" srcOrd="2" destOrd="0" presId="urn:microsoft.com/office/officeart/2008/layout/HorizontalMultiLevelHierarchy"/>
    <dgm:cxn modelId="{6512773B-921A-4327-97B7-90C943B33000}" type="presParOf" srcId="{500D47E1-C58F-4799-AB01-BCBD04D31776}" destId="{F523D5E3-2E92-465D-A515-205623D64C78}" srcOrd="0" destOrd="0" presId="urn:microsoft.com/office/officeart/2008/layout/HorizontalMultiLevelHierarchy"/>
    <dgm:cxn modelId="{A5C833A0-5CF2-4B8D-AF09-53B746B71748}" type="presParOf" srcId="{7FD9CDBE-B178-42E4-9575-15CA00B13882}" destId="{B80A8D76-7792-4A8C-AF1A-E7A25D36BE6D}" srcOrd="3" destOrd="0" presId="urn:microsoft.com/office/officeart/2008/layout/HorizontalMultiLevelHierarchy"/>
    <dgm:cxn modelId="{46F267AC-3C7F-4B2B-A069-44CA79553A7E}" type="presParOf" srcId="{B80A8D76-7792-4A8C-AF1A-E7A25D36BE6D}" destId="{AF3625B3-F119-4902-8E65-E71B0589F76A}" srcOrd="0" destOrd="0" presId="urn:microsoft.com/office/officeart/2008/layout/HorizontalMultiLevelHierarchy"/>
    <dgm:cxn modelId="{F3BECEEC-CAAE-40FB-AC55-9087A7056B75}" type="presParOf" srcId="{B80A8D76-7792-4A8C-AF1A-E7A25D36BE6D}" destId="{62F6F222-E6AA-4D21-A99C-B6E7067BD0C8}" srcOrd="1" destOrd="0" presId="urn:microsoft.com/office/officeart/2008/layout/HorizontalMultiLevelHierarchy"/>
    <dgm:cxn modelId="{3FE854B3-A0E9-43F6-98D1-72D9D9732DA4}" type="presParOf" srcId="{7FD9CDBE-B178-42E4-9575-15CA00B13882}" destId="{70AB5FAA-DD9A-4D4C-8A80-A1C87DABF34D}" srcOrd="4" destOrd="0" presId="urn:microsoft.com/office/officeart/2008/layout/HorizontalMultiLevelHierarchy"/>
    <dgm:cxn modelId="{D14A42CE-42B7-40FA-85FD-9FE3F0F75682}" type="presParOf" srcId="{70AB5FAA-DD9A-4D4C-8A80-A1C87DABF34D}" destId="{A186DA05-0F00-47C7-919A-F8116F81E578}" srcOrd="0" destOrd="0" presId="urn:microsoft.com/office/officeart/2008/layout/HorizontalMultiLevelHierarchy"/>
    <dgm:cxn modelId="{F841E0A3-981C-4983-B78B-1235CDDB3516}" type="presParOf" srcId="{7FD9CDBE-B178-42E4-9575-15CA00B13882}" destId="{1B6218E9-2A22-48F5-8344-F3424FF56360}" srcOrd="5" destOrd="0" presId="urn:microsoft.com/office/officeart/2008/layout/HorizontalMultiLevelHierarchy"/>
    <dgm:cxn modelId="{969FB5E7-3905-4EFB-AB41-CBC3E20A9EA1}" type="presParOf" srcId="{1B6218E9-2A22-48F5-8344-F3424FF56360}" destId="{C32C3EEE-3F37-4787-A492-D1C09CA2938E}" srcOrd="0" destOrd="0" presId="urn:microsoft.com/office/officeart/2008/layout/HorizontalMultiLevelHierarchy"/>
    <dgm:cxn modelId="{7054CBBF-774E-45A9-8022-76A90EE755A8}" type="presParOf" srcId="{1B6218E9-2A22-48F5-8344-F3424FF56360}" destId="{8D9827B1-6AA1-4541-95DD-6ED046099EA5}" srcOrd="1" destOrd="0" presId="urn:microsoft.com/office/officeart/2008/layout/HorizontalMultiLevelHierarchy"/>
    <dgm:cxn modelId="{0B706241-9DB4-4CC3-861F-3AA203957E8F}" type="presParOf" srcId="{7FD9CDBE-B178-42E4-9575-15CA00B13882}" destId="{4A38DCFB-1210-45B1-B927-7DCA376449DC}" srcOrd="6" destOrd="0" presId="urn:microsoft.com/office/officeart/2008/layout/HorizontalMultiLevelHierarchy"/>
    <dgm:cxn modelId="{9D313085-B35D-4276-954D-EA5F2307BCE4}" type="presParOf" srcId="{4A38DCFB-1210-45B1-B927-7DCA376449DC}" destId="{760B1A75-4B5E-46FA-9BB4-19D39EBB98BC}" srcOrd="0" destOrd="0" presId="urn:microsoft.com/office/officeart/2008/layout/HorizontalMultiLevelHierarchy"/>
    <dgm:cxn modelId="{D84689AA-0D22-4348-B216-876E7D1052FC}" type="presParOf" srcId="{7FD9CDBE-B178-42E4-9575-15CA00B13882}" destId="{4976FF66-0883-4614-B11D-02B6BCCA5CA1}" srcOrd="7" destOrd="0" presId="urn:microsoft.com/office/officeart/2008/layout/HorizontalMultiLevelHierarchy"/>
    <dgm:cxn modelId="{E05A599E-6A8F-4630-BF10-E5808D046DB2}" type="presParOf" srcId="{4976FF66-0883-4614-B11D-02B6BCCA5CA1}" destId="{7620CCCE-A74C-48BA-8BD2-514F409B6BC5}" srcOrd="0" destOrd="0" presId="urn:microsoft.com/office/officeart/2008/layout/HorizontalMultiLevelHierarchy"/>
    <dgm:cxn modelId="{DBCCEA47-0924-4006-A325-6769770852CA}" type="presParOf" srcId="{4976FF66-0883-4614-B11D-02B6BCCA5CA1}" destId="{38AAC0B6-096D-4F66-AA69-59C7C63338A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2BF2F-6D42-41F8-ADD4-80F50A5648A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58417A-8EFD-4D7C-A516-85B7A13E39A4}">
      <dgm:prSet phldrT="[Текст]" custT="1"/>
      <dgm:spPr/>
      <dgm:t>
        <a:bodyPr/>
        <a:lstStyle/>
        <a:p>
          <a:r>
            <a:rPr lang="ru-RU" sz="1400" dirty="0"/>
            <a:t>Международное сотрудничество в области племенного животноводства</a:t>
          </a:r>
        </a:p>
      </dgm:t>
    </dgm:pt>
    <dgm:pt modelId="{509FDBA3-BB8E-4B65-8B84-656F54C94189}" type="parTrans" cxnId="{9B203504-A4E4-4A1D-A0A3-7A0B79543346}">
      <dgm:prSet/>
      <dgm:spPr/>
      <dgm:t>
        <a:bodyPr/>
        <a:lstStyle/>
        <a:p>
          <a:endParaRPr lang="ru-RU"/>
        </a:p>
      </dgm:t>
    </dgm:pt>
    <dgm:pt modelId="{190620D4-8B11-49CB-BA0E-46760D4EF451}" type="sibTrans" cxnId="{9B203504-A4E4-4A1D-A0A3-7A0B79543346}">
      <dgm:prSet/>
      <dgm:spPr/>
      <dgm:t>
        <a:bodyPr/>
        <a:lstStyle/>
        <a:p>
          <a:endParaRPr lang="ru-RU"/>
        </a:p>
      </dgm:t>
    </dgm:pt>
    <dgm:pt modelId="{2F55717F-7484-4AA5-80F0-1A359ECCA54F}">
      <dgm:prSet phldrT="[Текст]" custT="1"/>
      <dgm:spPr/>
      <dgm:t>
        <a:bodyPr/>
        <a:lstStyle/>
        <a:p>
          <a:r>
            <a:rPr lang="ru-RU" sz="1400" dirty="0"/>
            <a:t>Реализация комплекса мер по улучшению воспроизводства</a:t>
          </a:r>
        </a:p>
      </dgm:t>
    </dgm:pt>
    <dgm:pt modelId="{23852198-2D91-4239-B611-F4866420FEE6}" type="parTrans" cxnId="{65EB13B4-308C-4A1A-89EC-D864E95C42DF}">
      <dgm:prSet/>
      <dgm:spPr/>
      <dgm:t>
        <a:bodyPr/>
        <a:lstStyle/>
        <a:p>
          <a:endParaRPr lang="ru-RU"/>
        </a:p>
      </dgm:t>
    </dgm:pt>
    <dgm:pt modelId="{4FC71660-DB83-4403-9493-88929E188FBC}" type="sibTrans" cxnId="{65EB13B4-308C-4A1A-89EC-D864E95C42DF}">
      <dgm:prSet/>
      <dgm:spPr/>
      <dgm:t>
        <a:bodyPr/>
        <a:lstStyle/>
        <a:p>
          <a:endParaRPr lang="ru-RU"/>
        </a:p>
      </dgm:t>
    </dgm:pt>
    <dgm:pt modelId="{3B5B0706-27C8-468A-B2EA-E905286FF776}">
      <dgm:prSet phldrT="[Текст]" custT="1"/>
      <dgm:spPr/>
      <dgm:t>
        <a:bodyPr/>
        <a:lstStyle/>
        <a:p>
          <a:r>
            <a:rPr lang="ru-RU" sz="1400" dirty="0"/>
            <a:t>Формирование и поддержка генофонда отечественных пород с/х животных</a:t>
          </a:r>
        </a:p>
      </dgm:t>
    </dgm:pt>
    <dgm:pt modelId="{AFF2DDA7-BCCA-4344-BAA7-BDE40A8AAE07}" type="parTrans" cxnId="{48C80A0C-F85E-4F47-AAF6-ED2F9E318FCE}">
      <dgm:prSet/>
      <dgm:spPr/>
      <dgm:t>
        <a:bodyPr/>
        <a:lstStyle/>
        <a:p>
          <a:endParaRPr lang="ru-RU"/>
        </a:p>
      </dgm:t>
    </dgm:pt>
    <dgm:pt modelId="{17CD46A4-9A76-4223-A22B-4EFB148FB2A4}" type="sibTrans" cxnId="{48C80A0C-F85E-4F47-AAF6-ED2F9E318FCE}">
      <dgm:prSet/>
      <dgm:spPr/>
      <dgm:t>
        <a:bodyPr/>
        <a:lstStyle/>
        <a:p>
          <a:endParaRPr lang="ru-RU"/>
        </a:p>
      </dgm:t>
    </dgm:pt>
    <dgm:pt modelId="{8F3E7F6D-E01B-4615-814D-73AF572C5304}">
      <dgm:prSet phldrT="[Текст]" custT="1"/>
      <dgm:spPr/>
      <dgm:t>
        <a:bodyPr/>
        <a:lstStyle/>
        <a:p>
          <a:pPr algn="l"/>
          <a:r>
            <a:rPr lang="ru-RU" sz="1400" dirty="0"/>
            <a:t>Внедрение современных методов селекции с/х животных</a:t>
          </a:r>
        </a:p>
      </dgm:t>
    </dgm:pt>
    <dgm:pt modelId="{F4375ED8-3BCD-4908-A4D4-60A85AC92A0C}" type="sibTrans" cxnId="{73AC087C-9827-43D1-B82D-A891D82A1697}">
      <dgm:prSet/>
      <dgm:spPr/>
      <dgm:t>
        <a:bodyPr/>
        <a:lstStyle/>
        <a:p>
          <a:endParaRPr lang="ru-RU"/>
        </a:p>
      </dgm:t>
    </dgm:pt>
    <dgm:pt modelId="{EB5EAD5D-E6EF-4E28-BE65-971DA33177BB}" type="parTrans" cxnId="{73AC087C-9827-43D1-B82D-A891D82A1697}">
      <dgm:prSet/>
      <dgm:spPr/>
      <dgm:t>
        <a:bodyPr/>
        <a:lstStyle/>
        <a:p>
          <a:endParaRPr lang="ru-RU"/>
        </a:p>
      </dgm:t>
    </dgm:pt>
    <dgm:pt modelId="{386B06B2-EB47-4A76-915C-98FBED899952}" type="pres">
      <dgm:prSet presAssocID="{31C2BF2F-6D42-41F8-ADD4-80F50A5648AD}" presName="arrowDiagram" presStyleCnt="0">
        <dgm:presLayoutVars>
          <dgm:chMax val="5"/>
          <dgm:dir/>
          <dgm:resizeHandles val="exact"/>
        </dgm:presLayoutVars>
      </dgm:prSet>
      <dgm:spPr/>
    </dgm:pt>
    <dgm:pt modelId="{979DC1C3-FCD7-46EF-99DC-301D28630695}" type="pres">
      <dgm:prSet presAssocID="{31C2BF2F-6D42-41F8-ADD4-80F50A5648AD}" presName="arrow" presStyleLbl="bgShp" presStyleIdx="0" presStyleCnt="1" custAng="0" custScaleY="124026" custLinFactNeighborX="-26487" custLinFactNeighborY="-7358"/>
      <dgm:spPr/>
    </dgm:pt>
    <dgm:pt modelId="{9040987F-FD5C-4AC9-9E10-FE21A33942A2}" type="pres">
      <dgm:prSet presAssocID="{31C2BF2F-6D42-41F8-ADD4-80F50A5648AD}" presName="arrowDiagram4" presStyleCnt="0"/>
      <dgm:spPr/>
    </dgm:pt>
    <dgm:pt modelId="{823D97DC-CF56-49FE-8260-DE133314387F}" type="pres">
      <dgm:prSet presAssocID="{2458417A-8EFD-4D7C-A516-85B7A13E39A4}" presName="bullet4a" presStyleLbl="node1" presStyleIdx="0" presStyleCnt="4" custLinFactX="-103450" custLinFactY="200000" custLinFactNeighborX="-200000" custLinFactNeighborY="209868"/>
      <dgm:spPr/>
    </dgm:pt>
    <dgm:pt modelId="{5FD96AF3-BEE9-4CB7-970E-D8A4856FC974}" type="pres">
      <dgm:prSet presAssocID="{2458417A-8EFD-4D7C-A516-85B7A13E39A4}" presName="textBox4a" presStyleLbl="revTx" presStyleIdx="0" presStyleCnt="4" custScaleX="433827" custScaleY="49393" custLinFactX="40834" custLinFactNeighborX="100000" custLinFactNeighborY="30340">
        <dgm:presLayoutVars>
          <dgm:bulletEnabled val="1"/>
        </dgm:presLayoutVars>
      </dgm:prSet>
      <dgm:spPr/>
    </dgm:pt>
    <dgm:pt modelId="{0DD30891-70AD-44F5-906B-CCD544779776}" type="pres">
      <dgm:prSet presAssocID="{8F3E7F6D-E01B-4615-814D-73AF572C5304}" presName="bullet4b" presStyleLbl="node1" presStyleIdx="1" presStyleCnt="4" custScaleX="129359" custScaleY="132803" custLinFactX="-99082" custLinFactY="10926" custLinFactNeighborX="-100000" custLinFactNeighborY="100000"/>
      <dgm:spPr/>
    </dgm:pt>
    <dgm:pt modelId="{90839E35-845C-425A-920A-55CEB417EA17}" type="pres">
      <dgm:prSet presAssocID="{8F3E7F6D-E01B-4615-814D-73AF572C5304}" presName="textBox4b" presStyleLbl="revTx" presStyleIdx="1" presStyleCnt="4" custAng="10800000" custFlipVert="1" custScaleX="191031" custScaleY="17626" custLinFactX="87499" custLinFactY="-1818" custLinFactNeighborX="100000" custLinFactNeighborY="-100000">
        <dgm:presLayoutVars>
          <dgm:bulletEnabled val="1"/>
        </dgm:presLayoutVars>
      </dgm:prSet>
      <dgm:spPr/>
    </dgm:pt>
    <dgm:pt modelId="{206313BB-36F5-4652-871F-915853FFC6EF}" type="pres">
      <dgm:prSet presAssocID="{2F55717F-7484-4AA5-80F0-1A359ECCA54F}" presName="bullet4c" presStyleLbl="node1" presStyleIdx="2" presStyleCnt="4" custScaleX="195468" custScaleY="183183" custLinFactX="200000" custLinFactY="-100000" custLinFactNeighborX="212326" custLinFactNeighborY="-151212"/>
      <dgm:spPr/>
    </dgm:pt>
    <dgm:pt modelId="{E4C60C38-A71D-43E2-810E-7A3DDFEA5D25}" type="pres">
      <dgm:prSet presAssocID="{2F55717F-7484-4AA5-80F0-1A359ECCA54F}" presName="textBox4c" presStyleLbl="revTx" presStyleIdx="2" presStyleCnt="4" custAng="10800000" custFlipVert="1" custScaleX="318436" custScaleY="19673" custLinFactNeighborX="-12346" custLinFactNeighborY="-2042">
        <dgm:presLayoutVars>
          <dgm:bulletEnabled val="1"/>
        </dgm:presLayoutVars>
      </dgm:prSet>
      <dgm:spPr/>
    </dgm:pt>
    <dgm:pt modelId="{D8428D4C-1800-4640-A33B-F835CAF8C7EA}" type="pres">
      <dgm:prSet presAssocID="{3B5B0706-27C8-468A-B2EA-E905286FF776}" presName="bullet4d" presStyleLbl="node1" presStyleIdx="3" presStyleCnt="4" custScaleX="132588" custScaleY="129487" custLinFactX="-127051" custLinFactNeighborX="-200000" custLinFactNeighborY="34427"/>
      <dgm:spPr/>
    </dgm:pt>
    <dgm:pt modelId="{92FEF6A7-8F11-4335-9C33-3BEE11924603}" type="pres">
      <dgm:prSet presAssocID="{3B5B0706-27C8-468A-B2EA-E905286FF776}" presName="textBox4d" presStyleLbl="revTx" presStyleIdx="3" presStyleCnt="4" custScaleX="274041" custScaleY="12134" custLinFactX="-98873" custLinFactNeighborX="-100000" custLinFactNeighborY="20871">
        <dgm:presLayoutVars>
          <dgm:bulletEnabled val="1"/>
        </dgm:presLayoutVars>
      </dgm:prSet>
      <dgm:spPr/>
    </dgm:pt>
  </dgm:ptLst>
  <dgm:cxnLst>
    <dgm:cxn modelId="{9B203504-A4E4-4A1D-A0A3-7A0B79543346}" srcId="{31C2BF2F-6D42-41F8-ADD4-80F50A5648AD}" destId="{2458417A-8EFD-4D7C-A516-85B7A13E39A4}" srcOrd="0" destOrd="0" parTransId="{509FDBA3-BB8E-4B65-8B84-656F54C94189}" sibTransId="{190620D4-8B11-49CB-BA0E-46760D4EF451}"/>
    <dgm:cxn modelId="{48C80A0C-F85E-4F47-AAF6-ED2F9E318FCE}" srcId="{31C2BF2F-6D42-41F8-ADD4-80F50A5648AD}" destId="{3B5B0706-27C8-468A-B2EA-E905286FF776}" srcOrd="3" destOrd="0" parTransId="{AFF2DDA7-BCCA-4344-BAA7-BDE40A8AAE07}" sibTransId="{17CD46A4-9A76-4223-A22B-4EFB148FB2A4}"/>
    <dgm:cxn modelId="{4929960E-52C9-4BE3-98C6-1B7127E3EB40}" type="presOf" srcId="{2F55717F-7484-4AA5-80F0-1A359ECCA54F}" destId="{E4C60C38-A71D-43E2-810E-7A3DDFEA5D25}" srcOrd="0" destOrd="0" presId="urn:microsoft.com/office/officeart/2005/8/layout/arrow2"/>
    <dgm:cxn modelId="{73AC087C-9827-43D1-B82D-A891D82A1697}" srcId="{31C2BF2F-6D42-41F8-ADD4-80F50A5648AD}" destId="{8F3E7F6D-E01B-4615-814D-73AF572C5304}" srcOrd="1" destOrd="0" parTransId="{EB5EAD5D-E6EF-4E28-BE65-971DA33177BB}" sibTransId="{F4375ED8-3BCD-4908-A4D4-60A85AC92A0C}"/>
    <dgm:cxn modelId="{3C9D91AB-4FE1-46C2-8721-765DD52E07BE}" type="presOf" srcId="{2458417A-8EFD-4D7C-A516-85B7A13E39A4}" destId="{5FD96AF3-BEE9-4CB7-970E-D8A4856FC974}" srcOrd="0" destOrd="0" presId="urn:microsoft.com/office/officeart/2005/8/layout/arrow2"/>
    <dgm:cxn modelId="{65EB13B4-308C-4A1A-89EC-D864E95C42DF}" srcId="{31C2BF2F-6D42-41F8-ADD4-80F50A5648AD}" destId="{2F55717F-7484-4AA5-80F0-1A359ECCA54F}" srcOrd="2" destOrd="0" parTransId="{23852198-2D91-4239-B611-F4866420FEE6}" sibTransId="{4FC71660-DB83-4403-9493-88929E188FBC}"/>
    <dgm:cxn modelId="{5B3B0FB5-B16E-40CC-A0BD-1BE4B7C534BC}" type="presOf" srcId="{3B5B0706-27C8-468A-B2EA-E905286FF776}" destId="{92FEF6A7-8F11-4335-9C33-3BEE11924603}" srcOrd="0" destOrd="0" presId="urn:microsoft.com/office/officeart/2005/8/layout/arrow2"/>
    <dgm:cxn modelId="{214B58CF-D231-4B86-AD15-066AF2BD0AC1}" type="presOf" srcId="{31C2BF2F-6D42-41F8-ADD4-80F50A5648AD}" destId="{386B06B2-EB47-4A76-915C-98FBED899952}" srcOrd="0" destOrd="0" presId="urn:microsoft.com/office/officeart/2005/8/layout/arrow2"/>
    <dgm:cxn modelId="{CA8A04D4-7258-44BD-8AAB-BF0B2B6A53F9}" type="presOf" srcId="{8F3E7F6D-E01B-4615-814D-73AF572C5304}" destId="{90839E35-845C-425A-920A-55CEB417EA17}" srcOrd="0" destOrd="0" presId="urn:microsoft.com/office/officeart/2005/8/layout/arrow2"/>
    <dgm:cxn modelId="{904090BE-A5B2-48FF-B0D8-775951FD2B79}" type="presParOf" srcId="{386B06B2-EB47-4A76-915C-98FBED899952}" destId="{979DC1C3-FCD7-46EF-99DC-301D28630695}" srcOrd="0" destOrd="0" presId="urn:microsoft.com/office/officeart/2005/8/layout/arrow2"/>
    <dgm:cxn modelId="{6CC08E22-6876-4349-ABFF-24ACFFDEF6C8}" type="presParOf" srcId="{386B06B2-EB47-4A76-915C-98FBED899952}" destId="{9040987F-FD5C-4AC9-9E10-FE21A33942A2}" srcOrd="1" destOrd="0" presId="urn:microsoft.com/office/officeart/2005/8/layout/arrow2"/>
    <dgm:cxn modelId="{FA3922A6-EC1B-49D8-BA8A-864A03D8C25B}" type="presParOf" srcId="{9040987F-FD5C-4AC9-9E10-FE21A33942A2}" destId="{823D97DC-CF56-49FE-8260-DE133314387F}" srcOrd="0" destOrd="0" presId="urn:microsoft.com/office/officeart/2005/8/layout/arrow2"/>
    <dgm:cxn modelId="{B3BA7137-769C-4006-B9A9-F131CC445E89}" type="presParOf" srcId="{9040987F-FD5C-4AC9-9E10-FE21A33942A2}" destId="{5FD96AF3-BEE9-4CB7-970E-D8A4856FC974}" srcOrd="1" destOrd="0" presId="urn:microsoft.com/office/officeart/2005/8/layout/arrow2"/>
    <dgm:cxn modelId="{75743F5D-83EF-4295-86C9-E58357459801}" type="presParOf" srcId="{9040987F-FD5C-4AC9-9E10-FE21A33942A2}" destId="{0DD30891-70AD-44F5-906B-CCD544779776}" srcOrd="2" destOrd="0" presId="urn:microsoft.com/office/officeart/2005/8/layout/arrow2"/>
    <dgm:cxn modelId="{08545990-59B2-4AD5-B2E2-1CF82B99FCA0}" type="presParOf" srcId="{9040987F-FD5C-4AC9-9E10-FE21A33942A2}" destId="{90839E35-845C-425A-920A-55CEB417EA17}" srcOrd="3" destOrd="0" presId="urn:microsoft.com/office/officeart/2005/8/layout/arrow2"/>
    <dgm:cxn modelId="{EF2F399F-BC59-4F87-A8BC-7876D8C678EB}" type="presParOf" srcId="{9040987F-FD5C-4AC9-9E10-FE21A33942A2}" destId="{206313BB-36F5-4652-871F-915853FFC6EF}" srcOrd="4" destOrd="0" presId="urn:microsoft.com/office/officeart/2005/8/layout/arrow2"/>
    <dgm:cxn modelId="{E308605E-2187-458D-A25C-391982AD20BC}" type="presParOf" srcId="{9040987F-FD5C-4AC9-9E10-FE21A33942A2}" destId="{E4C60C38-A71D-43E2-810E-7A3DDFEA5D25}" srcOrd="5" destOrd="0" presId="urn:microsoft.com/office/officeart/2005/8/layout/arrow2"/>
    <dgm:cxn modelId="{F1EBCA6E-3614-46D5-AF3E-84C1A2673177}" type="presParOf" srcId="{9040987F-FD5C-4AC9-9E10-FE21A33942A2}" destId="{D8428D4C-1800-4640-A33B-F835CAF8C7EA}" srcOrd="6" destOrd="0" presId="urn:microsoft.com/office/officeart/2005/8/layout/arrow2"/>
    <dgm:cxn modelId="{569319EF-6865-4679-96DE-F939C6751DF5}" type="presParOf" srcId="{9040987F-FD5C-4AC9-9E10-FE21A33942A2}" destId="{92FEF6A7-8F11-4335-9C33-3BEE1192460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8DCFB-1210-45B1-B927-7DCA376449DC}">
      <dsp:nvSpPr>
        <dsp:cNvPr id="0" name=""/>
        <dsp:cNvSpPr/>
      </dsp:nvSpPr>
      <dsp:spPr>
        <a:xfrm>
          <a:off x="1613610" y="1276319"/>
          <a:ext cx="608830" cy="727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4415" y="0"/>
              </a:lnTo>
              <a:lnTo>
                <a:pt x="304415" y="727442"/>
              </a:lnTo>
              <a:lnTo>
                <a:pt x="608830" y="727442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94310" y="1616325"/>
        <a:ext cx="47430" cy="47430"/>
      </dsp:txXfrm>
    </dsp:sp>
    <dsp:sp modelId="{70AB5FAA-DD9A-4D4C-8A80-A1C87DABF34D}">
      <dsp:nvSpPr>
        <dsp:cNvPr id="0" name=""/>
        <dsp:cNvSpPr/>
      </dsp:nvSpPr>
      <dsp:spPr>
        <a:xfrm>
          <a:off x="1613610" y="1276319"/>
          <a:ext cx="570041" cy="139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020" y="0"/>
              </a:lnTo>
              <a:lnTo>
                <a:pt x="285020" y="139994"/>
              </a:lnTo>
              <a:lnTo>
                <a:pt x="570041" y="1399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83956" y="1331642"/>
        <a:ext cx="29349" cy="29349"/>
      </dsp:txXfrm>
    </dsp:sp>
    <dsp:sp modelId="{500D47E1-C58F-4799-AB01-BCBD04D31776}">
      <dsp:nvSpPr>
        <dsp:cNvPr id="0" name=""/>
        <dsp:cNvSpPr/>
      </dsp:nvSpPr>
      <dsp:spPr>
        <a:xfrm>
          <a:off x="1613610" y="820071"/>
          <a:ext cx="599043" cy="456248"/>
        </a:xfrm>
        <a:custGeom>
          <a:avLst/>
          <a:gdLst/>
          <a:ahLst/>
          <a:cxnLst/>
          <a:rect l="0" t="0" r="0" b="0"/>
          <a:pathLst>
            <a:path>
              <a:moveTo>
                <a:pt x="0" y="456248"/>
              </a:moveTo>
              <a:lnTo>
                <a:pt x="299521" y="456248"/>
              </a:lnTo>
              <a:lnTo>
                <a:pt x="299521" y="0"/>
              </a:lnTo>
              <a:lnTo>
                <a:pt x="599043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894306" y="1029370"/>
        <a:ext cx="37650" cy="37650"/>
      </dsp:txXfrm>
    </dsp:sp>
    <dsp:sp modelId="{2ABF4182-627F-4C87-9D4E-2C5CC1B8CF19}">
      <dsp:nvSpPr>
        <dsp:cNvPr id="0" name=""/>
        <dsp:cNvSpPr/>
      </dsp:nvSpPr>
      <dsp:spPr>
        <a:xfrm>
          <a:off x="1613610" y="290343"/>
          <a:ext cx="564732" cy="985975"/>
        </a:xfrm>
        <a:custGeom>
          <a:avLst/>
          <a:gdLst/>
          <a:ahLst/>
          <a:cxnLst/>
          <a:rect l="0" t="0" r="0" b="0"/>
          <a:pathLst>
            <a:path>
              <a:moveTo>
                <a:pt x="0" y="985975"/>
              </a:moveTo>
              <a:lnTo>
                <a:pt x="282366" y="985975"/>
              </a:lnTo>
              <a:lnTo>
                <a:pt x="282366" y="0"/>
              </a:lnTo>
              <a:lnTo>
                <a:pt x="564732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1867569" y="754925"/>
        <a:ext cx="56812" cy="56812"/>
      </dsp:txXfrm>
    </dsp:sp>
    <dsp:sp modelId="{4DACEB22-C702-4A0A-A7E9-D3350C58186A}">
      <dsp:nvSpPr>
        <dsp:cNvPr id="0" name=""/>
        <dsp:cNvSpPr/>
      </dsp:nvSpPr>
      <dsp:spPr>
        <a:xfrm rot="16200000">
          <a:off x="8185" y="820736"/>
          <a:ext cx="2299683" cy="911166"/>
        </a:xfrm>
        <a:prstGeom prst="rect">
          <a:avLst/>
        </a:prstGeom>
        <a:solidFill>
          <a:srgbClr val="6699FF"/>
        </a:solidFill>
        <a:ln w="15875" cap="rnd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rgbClr val="C00000"/>
              </a:solidFill>
            </a:rPr>
            <a:t>Региональный информационно-селекционный центр</a:t>
          </a:r>
        </a:p>
      </dsp:txBody>
      <dsp:txXfrm>
        <a:off x="8185" y="820736"/>
        <a:ext cx="2299683" cy="911166"/>
      </dsp:txXfrm>
    </dsp:sp>
    <dsp:sp modelId="{C4E58CD5-7FDF-4674-9648-E9570059A037}">
      <dsp:nvSpPr>
        <dsp:cNvPr id="0" name=""/>
        <dsp:cNvSpPr/>
      </dsp:nvSpPr>
      <dsp:spPr>
        <a:xfrm>
          <a:off x="2178342" y="0"/>
          <a:ext cx="2101905" cy="580687"/>
        </a:xfrm>
        <a:prstGeom prst="rect">
          <a:avLst/>
        </a:prstGeom>
        <a:solidFill>
          <a:srgbClr val="66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Учет племенных животных и племенных стад</a:t>
          </a:r>
        </a:p>
      </dsp:txBody>
      <dsp:txXfrm>
        <a:off x="2178342" y="0"/>
        <a:ext cx="2101905" cy="580687"/>
      </dsp:txXfrm>
    </dsp:sp>
    <dsp:sp modelId="{AF3625B3-F119-4902-8E65-E71B0589F76A}">
      <dsp:nvSpPr>
        <dsp:cNvPr id="0" name=""/>
        <dsp:cNvSpPr/>
      </dsp:nvSpPr>
      <dsp:spPr>
        <a:xfrm>
          <a:off x="2212653" y="557759"/>
          <a:ext cx="2062795" cy="524622"/>
        </a:xfrm>
        <a:prstGeom prst="rect">
          <a:avLst/>
        </a:prstGeom>
        <a:solidFill>
          <a:srgbClr val="66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Комплексная оценка племенных животных, бонитировка</a:t>
          </a:r>
        </a:p>
      </dsp:txBody>
      <dsp:txXfrm>
        <a:off x="2212653" y="557759"/>
        <a:ext cx="2062795" cy="524622"/>
      </dsp:txXfrm>
    </dsp:sp>
    <dsp:sp modelId="{C32C3EEE-3F37-4787-A492-D1C09CA2938E}">
      <dsp:nvSpPr>
        <dsp:cNvPr id="0" name=""/>
        <dsp:cNvSpPr/>
      </dsp:nvSpPr>
      <dsp:spPr>
        <a:xfrm>
          <a:off x="2183651" y="1112393"/>
          <a:ext cx="2096596" cy="607841"/>
        </a:xfrm>
        <a:prstGeom prst="rect">
          <a:avLst/>
        </a:prstGeom>
        <a:solidFill>
          <a:srgbClr val="66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Планы племенной работы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Контроль ведения </a:t>
          </a:r>
          <a:r>
            <a:rPr lang="ru-RU" sz="1200" kern="1200" dirty="0" err="1"/>
            <a:t>плем.учета</a:t>
          </a:r>
          <a:r>
            <a:rPr lang="ru-RU" sz="1200" kern="1200" dirty="0"/>
            <a:t> в </a:t>
          </a:r>
          <a:r>
            <a:rPr lang="ru-RU" sz="1200" kern="1200" dirty="0" err="1"/>
            <a:t>селексе</a:t>
          </a:r>
          <a:endParaRPr lang="ru-RU" sz="1200" kern="1200" dirty="0"/>
        </a:p>
      </dsp:txBody>
      <dsp:txXfrm>
        <a:off x="2183651" y="1112393"/>
        <a:ext cx="2096596" cy="607841"/>
      </dsp:txXfrm>
    </dsp:sp>
    <dsp:sp modelId="{7620CCCE-A74C-48BA-8BD2-514F409B6BC5}">
      <dsp:nvSpPr>
        <dsp:cNvPr id="0" name=""/>
        <dsp:cNvSpPr/>
      </dsp:nvSpPr>
      <dsp:spPr>
        <a:xfrm>
          <a:off x="2222440" y="1747878"/>
          <a:ext cx="2057807" cy="511765"/>
        </a:xfrm>
        <a:prstGeom prst="rect">
          <a:avLst/>
        </a:prstGeom>
        <a:solidFill>
          <a:srgbClr val="6699FF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Подтверждение </a:t>
          </a:r>
          <a:r>
            <a:rPr lang="ru-RU" sz="1200" kern="1200" dirty="0" err="1"/>
            <a:t>плем</a:t>
          </a:r>
          <a:r>
            <a:rPr lang="ru-RU" sz="1200" kern="1200" dirty="0"/>
            <a:t>. свидетельств</a:t>
          </a:r>
        </a:p>
      </dsp:txBody>
      <dsp:txXfrm>
        <a:off x="2222440" y="1747878"/>
        <a:ext cx="2057807" cy="511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DC1C3-FCD7-46EF-99DC-301D28630695}">
      <dsp:nvSpPr>
        <dsp:cNvPr id="0" name=""/>
        <dsp:cNvSpPr/>
      </dsp:nvSpPr>
      <dsp:spPr>
        <a:xfrm>
          <a:off x="0" y="-387094"/>
          <a:ext cx="7848872" cy="60841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3D97DC-CF56-49FE-8260-DE133314387F}">
      <dsp:nvSpPr>
        <dsp:cNvPr id="0" name=""/>
        <dsp:cNvSpPr/>
      </dsp:nvSpPr>
      <dsp:spPr>
        <a:xfrm>
          <a:off x="432049" y="4589882"/>
          <a:ext cx="180524" cy="1805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D96AF3-BEE9-4CB7-970E-D8A4856FC974}">
      <dsp:nvSpPr>
        <dsp:cNvPr id="0" name=""/>
        <dsp:cNvSpPr/>
      </dsp:nvSpPr>
      <dsp:spPr>
        <a:xfrm>
          <a:off x="720083" y="4589882"/>
          <a:ext cx="5822639" cy="576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5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Международное сотрудничество в области племенного животноводства</a:t>
          </a:r>
        </a:p>
      </dsp:txBody>
      <dsp:txXfrm>
        <a:off x="720083" y="4589882"/>
        <a:ext cx="5822639" cy="576673"/>
      </dsp:txXfrm>
    </dsp:sp>
    <dsp:sp modelId="{0DD30891-70AD-44F5-906B-CCD544779776}">
      <dsp:nvSpPr>
        <dsp:cNvPr id="0" name=""/>
        <dsp:cNvSpPr/>
      </dsp:nvSpPr>
      <dsp:spPr>
        <a:xfrm>
          <a:off x="1584176" y="3005706"/>
          <a:ext cx="406128" cy="416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39E35-845C-425A-920A-55CEB417EA17}">
      <dsp:nvSpPr>
        <dsp:cNvPr id="0" name=""/>
        <dsp:cNvSpPr/>
      </dsp:nvSpPr>
      <dsp:spPr>
        <a:xfrm rot="10800000" flipV="1">
          <a:off x="4700178" y="1506673"/>
          <a:ext cx="3148693" cy="39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35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Внедрение современных методов селекции с/х животных</a:t>
          </a:r>
        </a:p>
      </dsp:txBody>
      <dsp:txXfrm rot="-10800000">
        <a:off x="4700178" y="1506673"/>
        <a:ext cx="3148693" cy="395145"/>
      </dsp:txXfrm>
    </dsp:sp>
    <dsp:sp modelId="{206313BB-36F5-4652-871F-915853FFC6EF}">
      <dsp:nvSpPr>
        <dsp:cNvPr id="0" name=""/>
        <dsp:cNvSpPr/>
      </dsp:nvSpPr>
      <dsp:spPr>
        <a:xfrm>
          <a:off x="5400599" y="650097"/>
          <a:ext cx="813127" cy="762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60C38-A71D-43E2-810E-7A3DDFEA5D25}">
      <dsp:nvSpPr>
        <dsp:cNvPr id="0" name=""/>
        <dsp:cNvSpPr/>
      </dsp:nvSpPr>
      <dsp:spPr>
        <a:xfrm rot="10800000" flipV="1">
          <a:off x="2088232" y="3231828"/>
          <a:ext cx="5248663" cy="596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2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Реализация комплекса мер по улучшению воспроизводства</a:t>
          </a:r>
        </a:p>
      </dsp:txBody>
      <dsp:txXfrm rot="-10800000">
        <a:off x="2088232" y="3231828"/>
        <a:ext cx="5248663" cy="596411"/>
      </dsp:txXfrm>
    </dsp:sp>
    <dsp:sp modelId="{D8428D4C-1800-4640-A33B-F835CAF8C7EA}">
      <dsp:nvSpPr>
        <dsp:cNvPr id="0" name=""/>
        <dsp:cNvSpPr/>
      </dsp:nvSpPr>
      <dsp:spPr>
        <a:xfrm>
          <a:off x="3744418" y="1421533"/>
          <a:ext cx="738873" cy="7215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EF6A7-8F11-4335-9C33-3BEE11924603}">
      <dsp:nvSpPr>
        <dsp:cNvPr id="0" name=""/>
        <dsp:cNvSpPr/>
      </dsp:nvSpPr>
      <dsp:spPr>
        <a:xfrm>
          <a:off x="1224134" y="3869813"/>
          <a:ext cx="4516916" cy="4267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8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Формирование и поддержка генофонда отечественных пород с/х животных</a:t>
          </a:r>
        </a:p>
      </dsp:txBody>
      <dsp:txXfrm>
        <a:off x="1224134" y="3869813"/>
        <a:ext cx="4516916" cy="42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0.09339</cdr:x>
      <cdr:y>0.09678</cdr:y>
    </cdr:from>
    <cdr:to>
      <cdr:x>0.13277</cdr:x>
      <cdr:y>0.16131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26AE867-82A5-4327-9124-03CC7D0B861E}"/>
            </a:ext>
          </a:extLst>
        </cdr:cNvPr>
        <cdr:cNvSpPr txBox="1"/>
      </cdr:nvSpPr>
      <cdr:spPr>
        <a:xfrm xmlns:a="http://schemas.openxmlformats.org/drawingml/2006/main">
          <a:off x="860658" y="432048"/>
          <a:ext cx="36297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0.05764</cdr:x>
      <cdr:y>0.06802</cdr:y>
    </cdr:from>
    <cdr:to>
      <cdr:x>0.10517</cdr:x>
      <cdr:y>0.11796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2407E85-B524-45DD-9AF6-56D34B865C3D}"/>
            </a:ext>
          </a:extLst>
        </cdr:cNvPr>
        <cdr:cNvSpPr txBox="1"/>
      </cdr:nvSpPr>
      <cdr:spPr>
        <a:xfrm xmlns:a="http://schemas.openxmlformats.org/drawingml/2006/main">
          <a:off x="521900" y="308068"/>
          <a:ext cx="430352" cy="226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7576</a:t>
          </a:r>
        </a:p>
      </cdr:txBody>
    </cdr:sp>
  </cdr:relSizeAnchor>
  <cdr:relSizeAnchor xmlns:cdr="http://schemas.openxmlformats.org/drawingml/2006/chartDrawing">
    <cdr:from>
      <cdr:x>0.09741</cdr:x>
      <cdr:y>0.02049</cdr:y>
    </cdr:from>
    <cdr:to>
      <cdr:x>0.14494</cdr:x>
      <cdr:y>0.07044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4FAE2559-D712-410B-9984-1F8E44C23653}"/>
            </a:ext>
          </a:extLst>
        </cdr:cNvPr>
        <cdr:cNvSpPr txBox="1"/>
      </cdr:nvSpPr>
      <cdr:spPr>
        <a:xfrm xmlns:a="http://schemas.openxmlformats.org/drawingml/2006/main">
          <a:off x="881940" y="92792"/>
          <a:ext cx="430353" cy="226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7785</a:t>
          </a:r>
        </a:p>
      </cdr:txBody>
    </cdr:sp>
  </cdr:relSizeAnchor>
  <cdr:relSizeAnchor xmlns:cdr="http://schemas.openxmlformats.org/drawingml/2006/chartDrawing">
    <cdr:from>
      <cdr:x>0.16898</cdr:x>
      <cdr:y>0.09247</cdr:y>
    </cdr:from>
    <cdr:to>
      <cdr:x>0.21651</cdr:x>
      <cdr:y>0.14242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04670B6-8577-42F0-918F-FCE3CBB61F6D}"/>
            </a:ext>
          </a:extLst>
        </cdr:cNvPr>
        <cdr:cNvSpPr txBox="1"/>
      </cdr:nvSpPr>
      <cdr:spPr>
        <a:xfrm xmlns:a="http://schemas.openxmlformats.org/drawingml/2006/main">
          <a:off x="1530012" y="418817"/>
          <a:ext cx="430353" cy="2262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7270</a:t>
          </a:r>
        </a:p>
      </cdr:txBody>
    </cdr:sp>
  </cdr:relSizeAnchor>
  <cdr:relSizeAnchor xmlns:cdr="http://schemas.openxmlformats.org/drawingml/2006/chartDrawing">
    <cdr:from>
      <cdr:x>0.2167</cdr:x>
      <cdr:y>0.1091</cdr:y>
    </cdr:from>
    <cdr:to>
      <cdr:x>0.26423</cdr:x>
      <cdr:y>0.18603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746A8F9-80E9-4D35-AD15-3E858CF36674}"/>
            </a:ext>
          </a:extLst>
        </cdr:cNvPr>
        <cdr:cNvSpPr txBox="1"/>
      </cdr:nvSpPr>
      <cdr:spPr>
        <a:xfrm xmlns:a="http://schemas.openxmlformats.org/drawingml/2006/main">
          <a:off x="1962060" y="494123"/>
          <a:ext cx="430353" cy="34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7516</a:t>
          </a:r>
        </a:p>
      </cdr:txBody>
    </cdr:sp>
  </cdr:relSizeAnchor>
  <cdr:relSizeAnchor xmlns:cdr="http://schemas.openxmlformats.org/drawingml/2006/chartDrawing">
    <cdr:from>
      <cdr:x>0.29499</cdr:x>
      <cdr:y>0.43147</cdr:y>
    </cdr:from>
    <cdr:to>
      <cdr:x>0.39558</cdr:x>
      <cdr:y>0.6757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0BBECFC-2D16-4308-AA70-1CC4D16CDED3}"/>
            </a:ext>
          </a:extLst>
        </cdr:cNvPr>
        <cdr:cNvSpPr txBox="1"/>
      </cdr:nvSpPr>
      <cdr:spPr>
        <a:xfrm xmlns:a="http://schemas.openxmlformats.org/drawingml/2006/main">
          <a:off x="2681381" y="1615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0.29623</cdr:x>
      <cdr:y>0.207</cdr:y>
    </cdr:from>
    <cdr:to>
      <cdr:x>0.34376</cdr:x>
      <cdr:y>0.2647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FBAEC30C-E9A0-4177-A9F0-42A71C75ECE5}"/>
            </a:ext>
          </a:extLst>
        </cdr:cNvPr>
        <cdr:cNvSpPr txBox="1"/>
      </cdr:nvSpPr>
      <cdr:spPr>
        <a:xfrm xmlns:a="http://schemas.openxmlformats.org/drawingml/2006/main">
          <a:off x="2682140" y="937532"/>
          <a:ext cx="430352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7185</a:t>
          </a:r>
        </a:p>
      </cdr:txBody>
    </cdr:sp>
  </cdr:relSizeAnchor>
  <cdr:relSizeAnchor xmlns:cdr="http://schemas.openxmlformats.org/drawingml/2006/chartDrawing">
    <cdr:from>
      <cdr:x>0.32804</cdr:x>
      <cdr:y>0.05975</cdr:y>
    </cdr:from>
    <cdr:to>
      <cdr:x>0.38349</cdr:x>
      <cdr:y>0.11745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4849F9C5-8F06-4857-8DD0-9C5AA19E4889}"/>
            </a:ext>
          </a:extLst>
        </cdr:cNvPr>
        <cdr:cNvSpPr txBox="1"/>
      </cdr:nvSpPr>
      <cdr:spPr>
        <a:xfrm xmlns:a="http://schemas.openxmlformats.org/drawingml/2006/main">
          <a:off x="2970172" y="270599"/>
          <a:ext cx="502063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7675</a:t>
          </a:r>
        </a:p>
      </cdr:txBody>
    </cdr:sp>
  </cdr:relSizeAnchor>
  <cdr:relSizeAnchor xmlns:cdr="http://schemas.openxmlformats.org/drawingml/2006/chartDrawing">
    <cdr:from>
      <cdr:x>0.40757</cdr:x>
      <cdr:y>0.21588</cdr:y>
    </cdr:from>
    <cdr:to>
      <cdr:x>0.46302</cdr:x>
      <cdr:y>0.27358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CDB680F3-47D2-4CAD-B346-EF6811A60D84}"/>
            </a:ext>
          </a:extLst>
        </cdr:cNvPr>
        <cdr:cNvSpPr txBox="1"/>
      </cdr:nvSpPr>
      <cdr:spPr>
        <a:xfrm xmlns:a="http://schemas.openxmlformats.org/drawingml/2006/main">
          <a:off x="3690252" y="977759"/>
          <a:ext cx="502063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7175</a:t>
          </a:r>
        </a:p>
      </cdr:txBody>
    </cdr:sp>
  </cdr:relSizeAnchor>
  <cdr:relSizeAnchor xmlns:cdr="http://schemas.openxmlformats.org/drawingml/2006/chartDrawing">
    <cdr:from>
      <cdr:x>0.44752</cdr:x>
      <cdr:y>0.32962</cdr:y>
    </cdr:from>
    <cdr:to>
      <cdr:x>0.49505</cdr:x>
      <cdr:y>0.38732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7CEC1CFB-27E4-49C9-A06C-98DAF537A51E}"/>
            </a:ext>
          </a:extLst>
        </cdr:cNvPr>
        <cdr:cNvSpPr txBox="1"/>
      </cdr:nvSpPr>
      <cdr:spPr>
        <a:xfrm xmlns:a="http://schemas.openxmlformats.org/drawingml/2006/main">
          <a:off x="4051987" y="1492925"/>
          <a:ext cx="430353" cy="261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6823</a:t>
          </a:r>
        </a:p>
      </cdr:txBody>
    </cdr:sp>
  </cdr:relSizeAnchor>
  <cdr:relSizeAnchor xmlns:cdr="http://schemas.openxmlformats.org/drawingml/2006/chartDrawing">
    <cdr:from>
      <cdr:x>0.52686</cdr:x>
      <cdr:y>0.2575</cdr:y>
    </cdr:from>
    <cdr:to>
      <cdr:x>0.57439</cdr:x>
      <cdr:y>0.3152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C561436B-5666-48ED-BE0F-C62B4D5C93C8}"/>
            </a:ext>
          </a:extLst>
        </cdr:cNvPr>
        <cdr:cNvSpPr txBox="1"/>
      </cdr:nvSpPr>
      <cdr:spPr>
        <a:xfrm xmlns:a="http://schemas.openxmlformats.org/drawingml/2006/main">
          <a:off x="4770372" y="1166276"/>
          <a:ext cx="430353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7042</a:t>
          </a:r>
        </a:p>
      </cdr:txBody>
    </cdr:sp>
  </cdr:relSizeAnchor>
  <cdr:relSizeAnchor xmlns:cdr="http://schemas.openxmlformats.org/drawingml/2006/chartDrawing">
    <cdr:from>
      <cdr:x>0.56662</cdr:x>
      <cdr:y>0.31391</cdr:y>
    </cdr:from>
    <cdr:to>
      <cdr:x>0.61416</cdr:x>
      <cdr:y>0.37161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F592AC74-C1B5-4F5F-BB71-5E14E41B49A6}"/>
            </a:ext>
          </a:extLst>
        </cdr:cNvPr>
        <cdr:cNvSpPr txBox="1"/>
      </cdr:nvSpPr>
      <cdr:spPr>
        <a:xfrm xmlns:a="http://schemas.openxmlformats.org/drawingml/2006/main">
          <a:off x="5130412" y="1421772"/>
          <a:ext cx="430443" cy="261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6881</a:t>
          </a:r>
        </a:p>
      </cdr:txBody>
    </cdr:sp>
  </cdr:relSizeAnchor>
  <cdr:relSizeAnchor xmlns:cdr="http://schemas.openxmlformats.org/drawingml/2006/chartDrawing">
    <cdr:from>
      <cdr:x>0.75749</cdr:x>
      <cdr:y>0.28457</cdr:y>
    </cdr:from>
    <cdr:to>
      <cdr:x>0.80502</cdr:x>
      <cdr:y>0.34227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id="{67ECB73E-9B85-498A-813C-AD8F9DB00005}"/>
            </a:ext>
          </a:extLst>
        </cdr:cNvPr>
        <cdr:cNvSpPr txBox="1"/>
      </cdr:nvSpPr>
      <cdr:spPr>
        <a:xfrm xmlns:a="http://schemas.openxmlformats.org/drawingml/2006/main">
          <a:off x="6858604" y="1288854"/>
          <a:ext cx="430352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6977</a:t>
          </a:r>
        </a:p>
      </cdr:txBody>
    </cdr:sp>
  </cdr:relSizeAnchor>
  <cdr:relSizeAnchor xmlns:cdr="http://schemas.openxmlformats.org/drawingml/2006/chartDrawing">
    <cdr:from>
      <cdr:x>0.80521</cdr:x>
      <cdr:y>0.33594</cdr:y>
    </cdr:from>
    <cdr:to>
      <cdr:x>0.85274</cdr:x>
      <cdr:y>0.39364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2DD2FE4A-389D-427A-816B-BC514F055FCB}"/>
            </a:ext>
          </a:extLst>
        </cdr:cNvPr>
        <cdr:cNvSpPr txBox="1"/>
      </cdr:nvSpPr>
      <cdr:spPr>
        <a:xfrm xmlns:a="http://schemas.openxmlformats.org/drawingml/2006/main">
          <a:off x="7290652" y="1521556"/>
          <a:ext cx="430353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6816</a:t>
          </a:r>
        </a:p>
      </cdr:txBody>
    </cdr:sp>
  </cdr:relSizeAnchor>
  <cdr:relSizeAnchor xmlns:cdr="http://schemas.openxmlformats.org/drawingml/2006/chartDrawing">
    <cdr:from>
      <cdr:x>0.64615</cdr:x>
      <cdr:y>0.28154</cdr:y>
    </cdr:from>
    <cdr:to>
      <cdr:x>0.69368</cdr:x>
      <cdr:y>0.33924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3AD03831-42F3-4439-899E-6A6285FF572F}"/>
            </a:ext>
          </a:extLst>
        </cdr:cNvPr>
        <cdr:cNvSpPr txBox="1"/>
      </cdr:nvSpPr>
      <cdr:spPr>
        <a:xfrm xmlns:a="http://schemas.openxmlformats.org/drawingml/2006/main">
          <a:off x="5850492" y="1275162"/>
          <a:ext cx="430353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7004</a:t>
          </a:r>
        </a:p>
      </cdr:txBody>
    </cdr:sp>
  </cdr:relSizeAnchor>
  <cdr:relSizeAnchor xmlns:cdr="http://schemas.openxmlformats.org/drawingml/2006/chartDrawing">
    <cdr:from>
      <cdr:x>0.68601</cdr:x>
      <cdr:y>0.1625</cdr:y>
    </cdr:from>
    <cdr:to>
      <cdr:x>0.73354</cdr:x>
      <cdr:y>0.21592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5FD44098-F60B-485F-8A66-321C6A15821D}"/>
            </a:ext>
          </a:extLst>
        </cdr:cNvPr>
        <cdr:cNvSpPr txBox="1"/>
      </cdr:nvSpPr>
      <cdr:spPr>
        <a:xfrm xmlns:a="http://schemas.openxmlformats.org/drawingml/2006/main">
          <a:off x="6211380" y="736003"/>
          <a:ext cx="430353" cy="24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7361</a:t>
          </a:r>
        </a:p>
      </cdr:txBody>
    </cdr:sp>
  </cdr:relSizeAnchor>
  <cdr:relSizeAnchor xmlns:cdr="http://schemas.openxmlformats.org/drawingml/2006/chartDrawing">
    <cdr:from>
      <cdr:x>0.87679</cdr:x>
      <cdr:y>0.28457</cdr:y>
    </cdr:from>
    <cdr:to>
      <cdr:x>0.92339</cdr:x>
      <cdr:y>0.34227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135016B6-B0BF-4B3B-A968-12F86A4F3159}"/>
            </a:ext>
          </a:extLst>
        </cdr:cNvPr>
        <cdr:cNvSpPr txBox="1"/>
      </cdr:nvSpPr>
      <cdr:spPr>
        <a:xfrm xmlns:a="http://schemas.openxmlformats.org/drawingml/2006/main">
          <a:off x="7938724" y="1288854"/>
          <a:ext cx="421932" cy="2613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6968</a:t>
          </a:r>
        </a:p>
      </cdr:txBody>
    </cdr:sp>
  </cdr:relSizeAnchor>
  <cdr:relSizeAnchor xmlns:cdr="http://schemas.openxmlformats.org/drawingml/2006/chartDrawing">
    <cdr:from>
      <cdr:x>0.9245</cdr:x>
      <cdr:y>0.51089</cdr:y>
    </cdr:from>
    <cdr:to>
      <cdr:x>0.96357</cdr:x>
      <cdr:y>0.57236</cdr:y>
    </cdr:to>
    <cdr:sp macro="" textlink="">
      <cdr:nvSpPr>
        <cdr:cNvPr id="19" name="TextBox 18">
          <a:extLst xmlns:a="http://schemas.openxmlformats.org/drawingml/2006/main">
            <a:ext uri="{FF2B5EF4-FFF2-40B4-BE49-F238E27FC236}">
              <a16:creationId xmlns:a16="http://schemas.microsoft.com/office/drawing/2014/main" id="{62DBFE9E-A614-422E-83D7-46A81B80571A}"/>
            </a:ext>
          </a:extLst>
        </cdr:cNvPr>
        <cdr:cNvSpPr txBox="1"/>
      </cdr:nvSpPr>
      <cdr:spPr>
        <a:xfrm xmlns:a="http://schemas.openxmlformats.org/drawingml/2006/main">
          <a:off x="8370772" y="2313914"/>
          <a:ext cx="353753" cy="278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6273</a:t>
          </a:r>
        </a:p>
      </cdr:txBody>
    </cdr:sp>
  </cdr:relSizeAnchor>
  <cdr:relSizeAnchor xmlns:cdr="http://schemas.openxmlformats.org/drawingml/2006/chartDrawing">
    <cdr:from>
      <cdr:x>0.74159</cdr:x>
      <cdr:y>0.07169</cdr:y>
    </cdr:from>
    <cdr:to>
      <cdr:x>0.9911</cdr:x>
      <cdr:y>0.2416</cdr:y>
    </cdr:to>
    <cdr:sp macro="" textlink="">
      <cdr:nvSpPr>
        <cdr:cNvPr id="20" name="Прямоугольник 19">
          <a:extLst xmlns:a="http://schemas.openxmlformats.org/drawingml/2006/main">
            <a:ext uri="{FF2B5EF4-FFF2-40B4-BE49-F238E27FC236}">
              <a16:creationId xmlns:a16="http://schemas.microsoft.com/office/drawing/2014/main" id="{0A3784B8-3F8A-483F-AA9C-AEA53ED33B40}"/>
            </a:ext>
          </a:extLst>
        </cdr:cNvPr>
        <cdr:cNvSpPr/>
      </cdr:nvSpPr>
      <cdr:spPr>
        <a:xfrm xmlns:a="http://schemas.openxmlformats.org/drawingml/2006/main">
          <a:off x="6714588" y="324695"/>
          <a:ext cx="2259180" cy="769573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0.74954</cdr:x>
      <cdr:y>0.07935</cdr:y>
    </cdr:from>
    <cdr:to>
      <cdr:x>0.76545</cdr:x>
      <cdr:y>0.11039</cdr:y>
    </cdr:to>
    <cdr:sp macro="" textlink="">
      <cdr:nvSpPr>
        <cdr:cNvPr id="21" name="Овал 20">
          <a:extLst xmlns:a="http://schemas.openxmlformats.org/drawingml/2006/main">
            <a:ext uri="{FF2B5EF4-FFF2-40B4-BE49-F238E27FC236}">
              <a16:creationId xmlns:a16="http://schemas.microsoft.com/office/drawing/2014/main" id="{AB7F3B2D-3428-45A0-9D77-DC13D5307B3B}"/>
            </a:ext>
          </a:extLst>
        </cdr:cNvPr>
        <cdr:cNvSpPr/>
      </cdr:nvSpPr>
      <cdr:spPr>
        <a:xfrm xmlns:a="http://schemas.openxmlformats.org/drawingml/2006/main">
          <a:off x="6786596" y="359408"/>
          <a:ext cx="144016" cy="14055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006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0.74954</cdr:x>
      <cdr:y>0.1466</cdr:y>
    </cdr:from>
    <cdr:to>
      <cdr:x>0.76545</cdr:x>
      <cdr:y>0.1784</cdr:y>
    </cdr:to>
    <cdr:sp macro="" textlink="">
      <cdr:nvSpPr>
        <cdr:cNvPr id="22" name="Овал 21">
          <a:extLst xmlns:a="http://schemas.openxmlformats.org/drawingml/2006/main">
            <a:ext uri="{FF2B5EF4-FFF2-40B4-BE49-F238E27FC236}">
              <a16:creationId xmlns:a16="http://schemas.microsoft.com/office/drawing/2014/main" id="{77946B8E-56C4-402A-98D7-125BE028CC18}"/>
            </a:ext>
          </a:extLst>
        </cdr:cNvPr>
        <cdr:cNvSpPr/>
      </cdr:nvSpPr>
      <cdr:spPr>
        <a:xfrm xmlns:a="http://schemas.openxmlformats.org/drawingml/2006/main" flipH="1" flipV="1">
          <a:off x="6786596" y="663995"/>
          <a:ext cx="144016" cy="144016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0.76545</cdr:x>
      <cdr:y>0.06424</cdr:y>
    </cdr:from>
    <cdr:to>
      <cdr:x>0.86644</cdr:x>
      <cdr:y>0.12721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0DB46A35-9F86-49B7-81CD-2B69D0844583}"/>
            </a:ext>
          </a:extLst>
        </cdr:cNvPr>
        <cdr:cNvSpPr txBox="1"/>
      </cdr:nvSpPr>
      <cdr:spPr>
        <a:xfrm xmlns:a="http://schemas.openxmlformats.org/drawingml/2006/main">
          <a:off x="6930612" y="290957"/>
          <a:ext cx="914400" cy="285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- Производственный удой</a:t>
          </a:r>
        </a:p>
      </cdr:txBody>
    </cdr:sp>
  </cdr:relSizeAnchor>
  <cdr:relSizeAnchor xmlns:cdr="http://schemas.openxmlformats.org/drawingml/2006/chartDrawing">
    <cdr:from>
      <cdr:x>0.76545</cdr:x>
      <cdr:y>0.13407</cdr:y>
    </cdr:from>
    <cdr:to>
      <cdr:x>0.88234</cdr:x>
      <cdr:y>0.19704</cdr:y>
    </cdr:to>
    <cdr:sp macro="" textlink="">
      <cdr:nvSpPr>
        <cdr:cNvPr id="24" name="TextBox 23">
          <a:extLst xmlns:a="http://schemas.openxmlformats.org/drawingml/2006/main">
            <a:ext uri="{FF2B5EF4-FFF2-40B4-BE49-F238E27FC236}">
              <a16:creationId xmlns:a16="http://schemas.microsoft.com/office/drawing/2014/main" id="{10DBE298-86B2-45DB-BF6B-C3084D432709}"/>
            </a:ext>
          </a:extLst>
        </cdr:cNvPr>
        <cdr:cNvSpPr txBox="1"/>
      </cdr:nvSpPr>
      <cdr:spPr>
        <a:xfrm xmlns:a="http://schemas.openxmlformats.org/drawingml/2006/main">
          <a:off x="6930612" y="607245"/>
          <a:ext cx="1058416" cy="285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/>
            <a:t>- Удой по бонитировке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0.28219</cdr:x>
      <cdr:y>0.83333</cdr:y>
    </cdr:from>
    <cdr:to>
      <cdr:x>0.4093</cdr:x>
      <cdr:y>0.90457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97721" y="3960440"/>
          <a:ext cx="1080120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2016 г.</a:t>
          </a:r>
        </a:p>
      </cdr:txBody>
    </cdr:sp>
  </cdr:relSizeAnchor>
  <cdr:relSizeAnchor xmlns:cdr="http://schemas.openxmlformats.org/drawingml/2006/chartDrawing">
    <cdr:from>
      <cdr:x>0.70592</cdr:x>
      <cdr:y>0.83881</cdr:y>
    </cdr:from>
    <cdr:to>
      <cdr:x>0.89236</cdr:x>
      <cdr:y>0.91005</cdr:y>
    </cdr:to>
    <cdr:sp macro="" textlink="">
      <cdr:nvSpPr>
        <cdr:cNvPr id="3" name="TextBox 1"/>
        <cdr:cNvSpPr txBox="1"/>
      </cdr:nvSpPr>
      <cdr:spPr>
        <a:xfrm xmlns:a="http://schemas.openxmlformats.org/drawingml/2006/main" rot="10800000" flipH="1" flipV="1">
          <a:off x="5998121" y="3986480"/>
          <a:ext cx="158417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2018 г.</a:t>
          </a:r>
        </a:p>
      </cdr:txBody>
    </cdr:sp>
  </cdr:relSizeAnchor>
  <cdr:relSizeAnchor xmlns:cdr="http://schemas.openxmlformats.org/drawingml/2006/chartDrawing">
    <cdr:from>
      <cdr:x>0.00545</cdr:x>
      <cdr:y>0.0303</cdr:y>
    </cdr:from>
    <cdr:to>
      <cdr:x>0.0492</cdr:x>
      <cdr:y>0.10173</cdr:y>
    </cdr:to>
    <cdr:sp macro="" textlink="">
      <cdr:nvSpPr>
        <cdr:cNvPr id="5" name="Овал 4"/>
        <cdr:cNvSpPr/>
      </cdr:nvSpPr>
      <cdr:spPr>
        <a:xfrm xmlns:a="http://schemas.openxmlformats.org/drawingml/2006/main">
          <a:off x="46268" y="144016"/>
          <a:ext cx="371741" cy="33947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0.00395</cdr:x>
      <cdr:y>0.10486</cdr:y>
    </cdr:from>
    <cdr:to>
      <cdr:x>0.0477</cdr:x>
      <cdr:y>0.17921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33536" y="531440"/>
          <a:ext cx="371741" cy="376801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0.05514</cdr:x>
      <cdr:y>0.04545</cdr:y>
    </cdr:from>
    <cdr:to>
      <cdr:x>0.29914</cdr:x>
      <cdr:y>0.1005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68561" y="216025"/>
          <a:ext cx="207317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бюджет</a:t>
          </a:r>
        </a:p>
      </cdr:txBody>
    </cdr:sp>
  </cdr:relSizeAnchor>
  <cdr:relSizeAnchor xmlns:cdr="http://schemas.openxmlformats.org/drawingml/2006/chartDrawing">
    <cdr:from>
      <cdr:x>0.50253</cdr:x>
      <cdr:y>0.83333</cdr:y>
    </cdr:from>
    <cdr:to>
      <cdr:x>0.62964</cdr:x>
      <cdr:y>0.90013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4269969" y="4223270"/>
          <a:ext cx="1080047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</a:t>
          </a:r>
        </a:p>
      </cdr:txBody>
    </cdr:sp>
  </cdr:relSizeAnchor>
  <cdr:relSizeAnchor xmlns:cdr="http://schemas.openxmlformats.org/drawingml/2006/chartDrawing">
    <cdr:from>
      <cdr:x>0.49137</cdr:x>
      <cdr:y>0.5</cdr:y>
    </cdr:from>
    <cdr:to>
      <cdr:x>0.60982</cdr:x>
      <cdr:y>0.60632</cdr:y>
    </cdr:to>
    <cdr:sp macro="" textlink="">
      <cdr:nvSpPr>
        <cdr:cNvPr id="11" name="TextBox 4"/>
        <cdr:cNvSpPr txBox="1"/>
      </cdr:nvSpPr>
      <cdr:spPr>
        <a:xfrm xmlns:a="http://schemas.openxmlformats.org/drawingml/2006/main">
          <a:off x="4175111" y="2749996"/>
          <a:ext cx="1006489" cy="58477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/>
            <a:t>4463 </a:t>
          </a:r>
          <a:r>
            <a:rPr lang="ru-RU" sz="1600" b="1" dirty="0" err="1"/>
            <a:t>руб</a:t>
          </a:r>
          <a:r>
            <a:rPr lang="ru-RU" sz="1600" b="1" dirty="0"/>
            <a:t>/гол</a:t>
          </a:r>
        </a:p>
      </cdr:txBody>
    </cdr:sp>
  </cdr:relSizeAnchor>
  <cdr:relSizeAnchor xmlns:cdr="http://schemas.openxmlformats.org/drawingml/2006/chartDrawing">
    <cdr:from>
      <cdr:x>0.05479</cdr:x>
      <cdr:y>0.11907</cdr:y>
    </cdr:from>
    <cdr:to>
      <cdr:x>0.22846</cdr:x>
      <cdr:y>0.17735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65584" y="603448"/>
          <a:ext cx="1475665" cy="2953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Краевой  бюджет</a:t>
          </a:r>
        </a:p>
      </cdr:txBody>
    </cdr:sp>
  </cdr:relSizeAnchor>
  <cdr:relSizeAnchor xmlns:cdr="http://schemas.openxmlformats.org/drawingml/2006/chartDrawing">
    <cdr:from>
      <cdr:x>0</cdr:x>
      <cdr:y>0.21446</cdr:y>
    </cdr:from>
    <cdr:to>
      <cdr:x>0.06362</cdr:x>
      <cdr:y>0.25363</cdr:y>
    </cdr:to>
    <cdr:sp macro="" textlink="">
      <cdr:nvSpPr>
        <cdr:cNvPr id="13" name="TextBox 4">
          <a:extLst xmlns:a="http://schemas.openxmlformats.org/drawingml/2006/main">
            <a:ext uri="{FF2B5EF4-FFF2-40B4-BE49-F238E27FC236}">
              <a16:creationId xmlns:a16="http://schemas.microsoft.com/office/drawing/2014/main" id="{C54B1E94-E0FF-48B9-8A68-0C78F67C9EE5}"/>
            </a:ext>
          </a:extLst>
        </cdr:cNvPr>
        <cdr:cNvSpPr txBox="1"/>
      </cdr:nvSpPr>
      <cdr:spPr>
        <a:xfrm xmlns:a="http://schemas.openxmlformats.org/drawingml/2006/main">
          <a:off x="0" y="1179512"/>
          <a:ext cx="540568" cy="2154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800" b="1" dirty="0"/>
            <a:t>число</a:t>
          </a:r>
        </a:p>
      </cdr:txBody>
    </cdr:sp>
  </cdr:relSizeAnchor>
  <cdr:relSizeAnchor xmlns:cdr="http://schemas.openxmlformats.org/drawingml/2006/chartDrawing">
    <cdr:from>
      <cdr:x>0.05479</cdr:x>
      <cdr:y>0.20432</cdr:y>
    </cdr:from>
    <cdr:to>
      <cdr:x>0.16241</cdr:x>
      <cdr:y>0.26493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3D54B021-C8F6-45E1-B5E0-DA0F74C48F53}"/>
            </a:ext>
          </a:extLst>
        </cdr:cNvPr>
        <cdr:cNvSpPr txBox="1"/>
      </cdr:nvSpPr>
      <cdr:spPr>
        <a:xfrm xmlns:a="http://schemas.openxmlformats.org/drawingml/2006/main">
          <a:off x="465584" y="1035496"/>
          <a:ext cx="914400" cy="307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/>
            <a:t>Субсидии на 1 </a:t>
          </a:r>
          <a:r>
            <a:rPr lang="ru-RU" sz="1100" b="1" dirty="0" err="1"/>
            <a:t>усл</a:t>
          </a:r>
          <a:r>
            <a:rPr lang="ru-RU" sz="1100" b="1" dirty="0"/>
            <a:t>. голову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869" cy="4820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89" tIns="45646" rIns="91289" bIns="45646" numCol="1" anchor="t" anchorCtr="0" compatLnSpc="1">
            <a:prstTxWarp prst="textNoShape">
              <a:avLst/>
            </a:prstTxWarp>
          </a:bodyPr>
          <a:lstStyle>
            <a:lvl1pPr defTabSz="91326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897337" y="0"/>
            <a:ext cx="2982869" cy="4820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89" tIns="45646" rIns="91289" bIns="45646" numCol="1" anchor="t" anchorCtr="0" compatLnSpc="1">
            <a:prstTxWarp prst="textNoShape">
              <a:avLst/>
            </a:prstTxWarp>
          </a:bodyPr>
          <a:lstStyle>
            <a:lvl1pPr algn="r" defTabSz="91326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A8BD69CF-390E-4CE0-9F80-5F1EA44CBCBF}" type="datetimeFigureOut">
              <a:rPr lang="ru-RU"/>
              <a:pPr>
                <a:defRPr/>
              </a:pPr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723900"/>
            <a:ext cx="4830763" cy="3622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7861" y="4588955"/>
            <a:ext cx="5506093" cy="434791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89" tIns="45646" rIns="91289" bIns="45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177907"/>
            <a:ext cx="2982869" cy="4820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89" tIns="45646" rIns="91289" bIns="45646" numCol="1" anchor="b" anchorCtr="0" compatLnSpc="1">
            <a:prstTxWarp prst="textNoShape">
              <a:avLst/>
            </a:prstTxWarp>
          </a:bodyPr>
          <a:lstStyle>
            <a:lvl1pPr defTabSz="91326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97337" y="9177907"/>
            <a:ext cx="2982869" cy="48207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289" tIns="45646" rIns="91289" bIns="45646" numCol="1" anchor="b" anchorCtr="0" compatLnSpc="1">
            <a:prstTxWarp prst="textNoShape">
              <a:avLst/>
            </a:prstTxWarp>
          </a:bodyPr>
          <a:lstStyle>
            <a:lvl1pPr algn="r" defTabSz="913261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070413B0-3E7C-4875-B319-187D421A7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17588" y="733425"/>
            <a:ext cx="4849812" cy="36369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xfrm>
            <a:off x="685454" y="4615165"/>
            <a:ext cx="5510907" cy="4365401"/>
          </a:xfrm>
          <a:noFill/>
        </p:spPr>
        <p:txBody>
          <a:bodyPr wrap="square" lIns="88197" tIns="44101" rIns="88197" bIns="441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7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1700"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CD0E27-5651-4205-9AC6-F13BCD714EFD}" type="slidenum">
              <a:rPr lang="ru-RU" altLang="ru-RU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55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413B0-3E7C-4875-B319-187D421A712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3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9F25C-1DE5-4227-92B8-502FC2ECD7A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624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/>
              <a:t>Благодарю за внимание.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36600" indent="-28257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3347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587500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41525" indent="-2254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4987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559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131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70325" indent="-225425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F81E17-2D8C-42E3-B9D5-56C4760F169B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BA3EB20B-E721-4079-BA36-5453C87C6AE7}" type="slidenum">
              <a:rPr lang="en-US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039"/>
            <a:ext cx="9144000" cy="111125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242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8409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53665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6569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61245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128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2D2B3-BE2A-47B1-879B-69FBA88B3785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225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6FA5EA-CD1D-455B-95EB-5F33680C140D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7322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0"/>
          <p:cNvGrpSpPr>
            <a:grpSpLocks/>
          </p:cNvGrpSpPr>
          <p:nvPr userDrawn="1"/>
        </p:nvGrpSpPr>
        <p:grpSpPr bwMode="auto">
          <a:xfrm>
            <a:off x="0" y="6462713"/>
            <a:ext cx="9144000" cy="404812"/>
            <a:chOff x="0" y="6463277"/>
            <a:chExt cx="9906000" cy="404248"/>
          </a:xfrm>
        </p:grpSpPr>
        <p:grpSp>
          <p:nvGrpSpPr>
            <p:cNvPr id="7" name="Группа 21"/>
            <p:cNvGrpSpPr>
              <a:grpSpLocks/>
            </p:cNvGrpSpPr>
            <p:nvPr/>
          </p:nvGrpSpPr>
          <p:grpSpPr bwMode="auto">
            <a:xfrm>
              <a:off x="0" y="6499738"/>
              <a:ext cx="9906000" cy="331434"/>
              <a:chOff x="0" y="6499738"/>
              <a:chExt cx="9906000" cy="331434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65100" y="6526688"/>
                <a:ext cx="406400" cy="277426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7424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23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Группа 24"/>
              <p:cNvGrpSpPr>
                <a:grpSpLocks/>
              </p:cNvGrpSpPr>
              <p:nvPr/>
            </p:nvGrpSpPr>
            <p:grpSpPr bwMode="auto">
              <a:xfrm>
                <a:off x="0" y="6499738"/>
                <a:ext cx="9906000" cy="331434"/>
                <a:chOff x="0" y="6499738"/>
                <a:chExt cx="9906000" cy="331434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29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741503"/>
                  <a:r>
                    <a:rPr lang="ru-RU" altLang="ru-RU" sz="1292" b="1">
                      <a:solidFill>
                        <a:srgbClr val="C0504D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3" name="Номер слайда 6"/>
          <p:cNvSpPr txBox="1">
            <a:spLocks/>
          </p:cNvSpPr>
          <p:nvPr userDrawn="1"/>
        </p:nvSpPr>
        <p:spPr>
          <a:xfrm>
            <a:off x="152400" y="6542882"/>
            <a:ext cx="381000" cy="244475"/>
          </a:xfrm>
          <a:prstGeom prst="rect">
            <a:avLst/>
          </a:prstGeom>
        </p:spPr>
        <p:txBody>
          <a:bodyPr vert="horz" lIns="88414" tIns="44207" rIns="88414" bIns="44207"/>
          <a:lstStyle>
            <a:defPPr>
              <a:defRPr lang="en-US"/>
            </a:defPPr>
            <a:lvl1pPr algn="r" defTabSz="804344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03275" indent="111125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06500" indent="165100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08138" indent="2206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E554272-A6C7-4D47-A1AF-404BA1A45D99}" type="slidenum">
              <a:rPr lang="ru-RU" sz="1292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71139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 userDrawn="1"/>
        </p:nvGrpSpPr>
        <p:grpSpPr bwMode="auto">
          <a:xfrm>
            <a:off x="0" y="6462713"/>
            <a:ext cx="9144000" cy="404812"/>
            <a:chOff x="0" y="6463277"/>
            <a:chExt cx="9906000" cy="404248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0" y="6499738"/>
              <a:ext cx="9906000" cy="331434"/>
              <a:chOff x="0" y="6499738"/>
              <a:chExt cx="9906000" cy="331434"/>
            </a:xfrm>
          </p:grpSpPr>
          <p:sp>
            <p:nvSpPr>
              <p:cNvPr id="5" name="Овал 4"/>
              <p:cNvSpPr/>
              <p:nvPr/>
            </p:nvSpPr>
            <p:spPr bwMode="auto">
              <a:xfrm>
                <a:off x="165100" y="6526688"/>
                <a:ext cx="406400" cy="277425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7424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23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Группа 24"/>
              <p:cNvGrpSpPr>
                <a:grpSpLocks/>
              </p:cNvGrpSpPr>
              <p:nvPr/>
            </p:nvGrpSpPr>
            <p:grpSpPr bwMode="auto">
              <a:xfrm>
                <a:off x="0" y="6499738"/>
                <a:ext cx="9906000" cy="331434"/>
                <a:chOff x="0" y="6499738"/>
                <a:chExt cx="9906000" cy="331434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29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741503"/>
                  <a:r>
                    <a:rPr lang="ru-RU" altLang="ru-RU" sz="1292" b="1">
                      <a:solidFill>
                        <a:srgbClr val="C0504D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152400" y="6543676"/>
            <a:ext cx="381000" cy="244475"/>
          </a:xfrm>
          <a:prstGeom prst="rect">
            <a:avLst/>
          </a:prstGeom>
        </p:spPr>
        <p:txBody>
          <a:bodyPr lIns="88414" tIns="44207" rIns="88414" bIns="44207"/>
          <a:lstStyle>
            <a:defPPr>
              <a:defRPr lang="en-US"/>
            </a:defPPr>
            <a:lvl1pPr algn="r" defTabSz="804344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03275" indent="111125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06500" indent="165100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08138" indent="2206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AB32B219-8EA1-4A66-9DEE-94584EE6E48B}" type="slidenum">
              <a:rPr lang="ru-RU" sz="1292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70563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 userDrawn="1"/>
        </p:nvGrpSpPr>
        <p:grpSpPr bwMode="auto">
          <a:xfrm>
            <a:off x="0" y="6462713"/>
            <a:ext cx="9144000" cy="404812"/>
            <a:chOff x="0" y="6463277"/>
            <a:chExt cx="9906000" cy="404248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0" y="6499738"/>
              <a:ext cx="9906000" cy="331434"/>
              <a:chOff x="0" y="6499738"/>
              <a:chExt cx="9906000" cy="331434"/>
            </a:xfrm>
          </p:grpSpPr>
          <p:sp>
            <p:nvSpPr>
              <p:cNvPr id="5" name="Овал 4"/>
              <p:cNvSpPr/>
              <p:nvPr/>
            </p:nvSpPr>
            <p:spPr bwMode="auto">
              <a:xfrm>
                <a:off x="165100" y="6526688"/>
                <a:ext cx="406400" cy="277425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7424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23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Группа 24"/>
              <p:cNvGrpSpPr>
                <a:grpSpLocks/>
              </p:cNvGrpSpPr>
              <p:nvPr/>
            </p:nvGrpSpPr>
            <p:grpSpPr bwMode="auto">
              <a:xfrm>
                <a:off x="0" y="6499738"/>
                <a:ext cx="9906000" cy="331434"/>
                <a:chOff x="0" y="6499738"/>
                <a:chExt cx="9906000" cy="331434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29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741503"/>
                  <a:r>
                    <a:rPr lang="ru-RU" altLang="ru-RU" sz="1292" b="1">
                      <a:solidFill>
                        <a:srgbClr val="C0504D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152400" y="6543676"/>
            <a:ext cx="381000" cy="244475"/>
          </a:xfrm>
          <a:prstGeom prst="rect">
            <a:avLst/>
          </a:prstGeom>
        </p:spPr>
        <p:txBody>
          <a:bodyPr lIns="88414" tIns="44207" rIns="88414" bIns="44207"/>
          <a:lstStyle>
            <a:defPPr>
              <a:defRPr lang="en-US"/>
            </a:defPPr>
            <a:lvl1pPr algn="r" defTabSz="804344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03275" indent="111125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06500" indent="165100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08138" indent="2206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EDC74EE-7BE8-40B4-8B24-E3F75E84F525}" type="slidenum">
              <a:rPr lang="ru-RU" sz="1292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8936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9ABE73-79E8-4686-A266-10C7337EE777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8526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0"/>
          <p:cNvGrpSpPr>
            <a:grpSpLocks/>
          </p:cNvGrpSpPr>
          <p:nvPr userDrawn="1"/>
        </p:nvGrpSpPr>
        <p:grpSpPr bwMode="auto">
          <a:xfrm>
            <a:off x="0" y="6462713"/>
            <a:ext cx="9144000" cy="404812"/>
            <a:chOff x="0" y="6463277"/>
            <a:chExt cx="9906000" cy="404248"/>
          </a:xfrm>
        </p:grpSpPr>
        <p:grpSp>
          <p:nvGrpSpPr>
            <p:cNvPr id="3" name="Группа 21"/>
            <p:cNvGrpSpPr>
              <a:grpSpLocks/>
            </p:cNvGrpSpPr>
            <p:nvPr/>
          </p:nvGrpSpPr>
          <p:grpSpPr bwMode="auto">
            <a:xfrm>
              <a:off x="0" y="6499738"/>
              <a:ext cx="9906000" cy="331434"/>
              <a:chOff x="0" y="6499738"/>
              <a:chExt cx="9906000" cy="331434"/>
            </a:xfrm>
          </p:grpSpPr>
          <p:sp>
            <p:nvSpPr>
              <p:cNvPr id="5" name="Овал 4"/>
              <p:cNvSpPr/>
              <p:nvPr/>
            </p:nvSpPr>
            <p:spPr bwMode="auto">
              <a:xfrm>
                <a:off x="165100" y="6526688"/>
                <a:ext cx="406400" cy="277425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74249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923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Группа 24"/>
              <p:cNvGrpSpPr>
                <a:grpSpLocks/>
              </p:cNvGrpSpPr>
              <p:nvPr/>
            </p:nvGrpSpPr>
            <p:grpSpPr bwMode="auto">
              <a:xfrm>
                <a:off x="0" y="6499738"/>
                <a:ext cx="9906000" cy="331434"/>
                <a:chOff x="0" y="6499738"/>
                <a:chExt cx="9906000" cy="331434"/>
              </a:xfrm>
            </p:grpSpPr>
            <p:cxnSp>
              <p:nvCxnSpPr>
                <p:cNvPr id="7" name="Прямая соединительная линия 6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2907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741503"/>
                  <a:r>
                    <a:rPr lang="ru-RU" altLang="ru-RU" sz="1292" b="1">
                      <a:solidFill>
                        <a:srgbClr val="C0504D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9" name="Номер слайда 6"/>
          <p:cNvSpPr txBox="1">
            <a:spLocks/>
          </p:cNvSpPr>
          <p:nvPr userDrawn="1"/>
        </p:nvSpPr>
        <p:spPr>
          <a:xfrm>
            <a:off x="152400" y="6543676"/>
            <a:ext cx="381000" cy="244475"/>
          </a:xfrm>
          <a:prstGeom prst="rect">
            <a:avLst/>
          </a:prstGeom>
        </p:spPr>
        <p:txBody>
          <a:bodyPr lIns="88414" tIns="44207" rIns="88414" bIns="44207"/>
          <a:lstStyle>
            <a:defPPr>
              <a:defRPr lang="en-US"/>
            </a:defPPr>
            <a:lvl1pPr algn="r" defTabSz="804344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03275" indent="111125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06500" indent="165100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08138" indent="2206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A81899C-A984-4750-A376-AF93E3E3996B}" type="slidenum">
              <a:rPr lang="ru-RU" sz="1292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sz="1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2884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20"/>
          <p:cNvGrpSpPr>
            <a:grpSpLocks/>
          </p:cNvGrpSpPr>
          <p:nvPr userDrawn="1"/>
        </p:nvGrpSpPr>
        <p:grpSpPr bwMode="auto">
          <a:xfrm>
            <a:off x="0" y="6462713"/>
            <a:ext cx="9144000" cy="404812"/>
            <a:chOff x="0" y="6463277"/>
            <a:chExt cx="9906000" cy="404248"/>
          </a:xfrm>
        </p:grpSpPr>
        <p:grpSp>
          <p:nvGrpSpPr>
            <p:cNvPr id="7" name="Группа 21"/>
            <p:cNvGrpSpPr>
              <a:grpSpLocks/>
            </p:cNvGrpSpPr>
            <p:nvPr/>
          </p:nvGrpSpPr>
          <p:grpSpPr bwMode="auto">
            <a:xfrm>
              <a:off x="0" y="6499738"/>
              <a:ext cx="9906000" cy="348447"/>
              <a:chOff x="0" y="6499738"/>
              <a:chExt cx="9906000" cy="348447"/>
            </a:xfrm>
          </p:grpSpPr>
          <p:sp>
            <p:nvSpPr>
              <p:cNvPr id="9" name="Овал 8"/>
              <p:cNvSpPr/>
              <p:nvPr/>
            </p:nvSpPr>
            <p:spPr bwMode="auto">
              <a:xfrm>
                <a:off x="165100" y="6526688"/>
                <a:ext cx="406400" cy="277426"/>
              </a:xfrm>
              <a:prstGeom prst="ellipse">
                <a:avLst/>
              </a:prstGeom>
              <a:solidFill>
                <a:srgbClr val="C25552"/>
              </a:solidFill>
              <a:ln w="28575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 defTabSz="80434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Группа 24"/>
              <p:cNvGrpSpPr>
                <a:grpSpLocks/>
              </p:cNvGrpSpPr>
              <p:nvPr/>
            </p:nvGrpSpPr>
            <p:grpSpPr bwMode="auto">
              <a:xfrm>
                <a:off x="0" y="6499738"/>
                <a:ext cx="9906000" cy="348447"/>
                <a:chOff x="0" y="6499738"/>
                <a:chExt cx="9906000" cy="348447"/>
              </a:xfrm>
            </p:grpSpPr>
            <p:cxnSp>
              <p:nvCxnSpPr>
                <p:cNvPr id="11" name="Прямая соединительная линия 10"/>
                <p:cNvCxnSpPr/>
                <p:nvPr/>
              </p:nvCxnSpPr>
              <p:spPr>
                <a:xfrm>
                  <a:off x="165100" y="6499738"/>
                  <a:ext cx="9594850" cy="0"/>
                </a:xfrm>
                <a:prstGeom prst="line">
                  <a:avLst/>
                </a:prstGeom>
                <a:ln w="12700">
                  <a:solidFill>
                    <a:srgbClr val="E5542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Прямоугольник 26"/>
                <p:cNvSpPr>
                  <a:spLocks noChangeArrowheads="1"/>
                </p:cNvSpPr>
                <p:nvPr/>
              </p:nvSpPr>
              <p:spPr bwMode="auto">
                <a:xfrm>
                  <a:off x="0" y="6540408"/>
                  <a:ext cx="9906000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defTabSz="803275"/>
                  <a:r>
                    <a:rPr lang="ru-RU" altLang="ru-RU" sz="1400" b="1">
                      <a:solidFill>
                        <a:srgbClr val="C0504D"/>
                      </a:solidFill>
                      <a:latin typeface="Cambria" pitchFamily="18" charset="0"/>
                    </a:rPr>
                    <a:t>Департамент животноводства и племенного дела</a:t>
                  </a:r>
                </a:p>
              </p:txBody>
            </p:sp>
          </p:grpSp>
        </p:grp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353550" y="6463277"/>
              <a:ext cx="428013" cy="404248"/>
            </a:xfrm>
            <a:prstGeom prst="ellips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  <a:effectLst>
              <a:softEdge rad="112500"/>
            </a:effectLst>
          </p:spPr>
        </p:pic>
      </p:grpSp>
      <p:sp>
        <p:nvSpPr>
          <p:cNvPr id="13" name="Номер слайда 6"/>
          <p:cNvSpPr txBox="1">
            <a:spLocks/>
          </p:cNvSpPr>
          <p:nvPr userDrawn="1"/>
        </p:nvSpPr>
        <p:spPr>
          <a:xfrm>
            <a:off x="152400" y="6542882"/>
            <a:ext cx="381000" cy="244475"/>
          </a:xfrm>
          <a:prstGeom prst="rect">
            <a:avLst/>
          </a:prstGeom>
        </p:spPr>
        <p:txBody>
          <a:bodyPr vert="horz" lIns="95782" tIns="47891" rIns="95782" bIns="47891"/>
          <a:lstStyle>
            <a:defPPr>
              <a:defRPr lang="en-US"/>
            </a:defPPr>
            <a:lvl1pPr algn="r" defTabSz="804344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1638" indent="555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803275" indent="111125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206500" indent="165100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608138" indent="220663" algn="l" defTabSz="803275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E554272-A6C7-4D47-A1AF-404BA1A45D99}" type="slidenum">
              <a:rPr lang="ru-RU" sz="1400" b="1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8999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34CF3-5106-4219-AF6C-8D077E2FA8A5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AE965-4F01-4CE9-B4F4-EDF504231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70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21BDF-FDD7-417C-A866-3612693CFA72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FB5D-12D8-4F82-B91E-96B7A6A0E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46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19E48-A26A-4430-9F80-D025DB9FF668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5931-1739-46F9-931A-389681537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63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02346-0B30-42CF-A660-1C1C0A63F11D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24E1-8734-49B1-91C3-04B8AC328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1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F57D-229A-443F-BA63-9EB56C3E274B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9E034-00B9-4CDF-8088-765F16FA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4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FE1E-E9F5-4215-86E0-23DA41DE1630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C36BF-6838-46BC-9CFB-26ED33C0F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71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33D3-3C0F-4A05-B5EE-320079D7763F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64875-1553-498F-A8DC-6FDED499E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00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23F86-A6D6-448F-8011-87E45F8CA8CD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E22C3-DB79-400B-B47A-88BBA9494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3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52A77BCF-35C4-465D-9CC2-8264A77E6654}" type="slidenum">
              <a:rPr lang="en-US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4F81BD">
                  <a:shade val="75000"/>
                </a:srgb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5814647" y="1"/>
            <a:ext cx="3327889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9"/>
          <p:cNvSpPr/>
          <p:nvPr userDrawn="1"/>
        </p:nvSpPr>
        <p:spPr>
          <a:xfrm>
            <a:off x="5780943" y="0"/>
            <a:ext cx="41031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11"/>
          <p:cNvSpPr/>
          <p:nvPr userDrawn="1"/>
        </p:nvSpPr>
        <p:spPr>
          <a:xfrm>
            <a:off x="5780316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93711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9B208-EAED-480A-97AD-8CB64864CD69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9A417-28EB-47A3-8D39-D9F11D8E9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031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1383-C690-4375-8EE5-5EF13F439419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012D-22DB-42A9-91DE-E2FDAD99E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77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82DB-AA5D-41C4-A49A-E9E1B13771A1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180C5-6789-44B3-AFA1-080695F78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7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3D6D2D44-F4B4-4C0E-BFED-9C147B6D4549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633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AB7C8C79-9407-4756-BF96-6E06F0AA6689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78662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6D7AB-0B14-4008-8782-73671AAC222C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7798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54272-A6C7-4D47-A1AF-404BA1A45D99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42463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E1D6C-A43F-41C8-B496-7963DBF0939A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hidden">
          <a:xfrm>
            <a:off x="5814647" y="1"/>
            <a:ext cx="3327889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5780943" y="0"/>
            <a:ext cx="41031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780316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48" tIns="37123" rIns="74248" bIns="37123" anchor="ctr"/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569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1B8DCCE5-7780-4E22-8202-2D52B81A1F42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367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6FBDC4E1-FDC8-41EE-9101-E0635B1F27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3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810" r:id="rId17"/>
    <p:sldLayoutId id="2147483787" r:id="rId18"/>
    <p:sldLayoutId id="2147483788" r:id="rId19"/>
    <p:sldLayoutId id="2147483789" r:id="rId20"/>
    <p:sldLayoutId id="2147483803" r:id="rId21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D25F57-D11C-45B2-9EBA-3F77BAB8C9C5}" type="datetime1">
              <a:rPr lang="en-US"/>
              <a:pPr>
                <a:defRPr/>
              </a:pPr>
              <a:t>4/23/2018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E30F496-0EAA-4DB7-8C03-C03864769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molperm@yandex.ru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microsoft.com/office/2007/relationships/diagramDrawing" Target="../diagrams/drawin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91030" y="180838"/>
            <a:ext cx="9144001" cy="37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414" tIns="44207" rIns="88414" bIns="44207">
            <a:spAutoFit/>
          </a:bodyPr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46" b="1" dirty="0">
                <a:solidFill>
                  <a:srgbClr val="C0504D">
                    <a:lumMod val="50000"/>
                  </a:srgbClr>
                </a:solidFill>
                <a:latin typeface="Cambria" pitchFamily="18" charset="0"/>
              </a:rPr>
              <a:t>Региональный информационно-селекционный центр Пермского края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71600" y="3330364"/>
            <a:ext cx="7633157" cy="21395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lIns="88414" tIns="44207" rIns="88414" bIns="44207" anchor="ctr"/>
          <a:lstStyle/>
          <a:p>
            <a:pPr algn="ctr" defTabSz="74249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2" b="1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435" y="5964894"/>
            <a:ext cx="8568103" cy="543889"/>
          </a:xfrm>
          <a:prstGeom prst="rect">
            <a:avLst/>
          </a:prstGeom>
        </p:spPr>
        <p:txBody>
          <a:bodyPr lIns="88414" tIns="44207" rIns="88414" bIns="44207">
            <a:spAutoFit/>
          </a:bodyPr>
          <a:lstStyle/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77" b="1" dirty="0">
                <a:solidFill>
                  <a:srgbClr val="EEECE1">
                    <a:lumMod val="1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 г. Пермь</a:t>
            </a:r>
          </a:p>
          <a:p>
            <a:pPr algn="ctr" defTabSz="74249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77" b="1" dirty="0">
              <a:solidFill>
                <a:srgbClr val="EEECE1">
                  <a:lumMod val="1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188" y="3675228"/>
            <a:ext cx="8352692" cy="1449843"/>
          </a:xfrm>
          <a:prstGeom prst="rect">
            <a:avLst/>
          </a:prstGeom>
        </p:spPr>
        <p:txBody>
          <a:bodyPr lIns="88414" tIns="44207" rIns="88414" bIns="44207">
            <a:spAutoFit/>
          </a:bodyPr>
          <a:lstStyle/>
          <a:p>
            <a:pPr algn="ctr" defTabSz="74249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chemeClr val="accent1"/>
                </a:solidFill>
                <a:latin typeface="Arial" charset="0"/>
              </a:rPr>
              <a:t>Племенная база животноводства </a:t>
            </a:r>
          </a:p>
          <a:p>
            <a:pPr algn="ctr" defTabSz="74249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chemeClr val="accent1"/>
                </a:solidFill>
                <a:latin typeface="Arial" charset="0"/>
              </a:rPr>
              <a:t>Пермского края:</a:t>
            </a:r>
          </a:p>
          <a:p>
            <a:pPr algn="ctr" defTabSz="74249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85" b="1" dirty="0">
                <a:solidFill>
                  <a:schemeClr val="accent1"/>
                </a:solidFill>
                <a:latin typeface="Arial" charset="0"/>
              </a:rPr>
              <a:t>стратегия развития</a:t>
            </a:r>
            <a:endParaRPr lang="ru-RU" sz="2585" b="1" cap="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ACBFD0-7B09-49D7-996A-EAE2F4B7B6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932280"/>
            <a:ext cx="2664296" cy="213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6817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6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173FD8-0FCD-44C3-B968-B5FB8D5E2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5" y="27742"/>
            <a:ext cx="1579515" cy="1268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460" y="312067"/>
            <a:ext cx="7592644" cy="124472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Лаборатория </a:t>
            </a:r>
            <a:br>
              <a:rPr lang="en-US" sz="3200" dirty="0"/>
            </a:br>
            <a:r>
              <a:rPr lang="ru-RU" sz="3200" dirty="0"/>
              <a:t>иммуногенетической экспертизы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0982" y="1556792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1900" dirty="0"/>
              <a:t>Цель лаборатории: определение групп крови и достоверности</a:t>
            </a:r>
            <a:endParaRPr lang="en-US" sz="1900" dirty="0"/>
          </a:p>
          <a:p>
            <a:pPr marL="0" indent="0">
              <a:buNone/>
            </a:pPr>
            <a:r>
              <a:rPr lang="en-US" sz="1900" dirty="0"/>
              <a:t>                                     </a:t>
            </a:r>
            <a:r>
              <a:rPr lang="ru-RU" sz="1900" dirty="0"/>
              <a:t>происхождения племенных животных.</a:t>
            </a:r>
          </a:p>
          <a:p>
            <a:pPr marL="0" indent="0">
              <a:buNone/>
            </a:pPr>
            <a:r>
              <a:rPr lang="ru-RU" sz="1900" dirty="0"/>
              <a:t>Свидетельство о регистрации в </a:t>
            </a:r>
            <a:r>
              <a:rPr lang="ru-RU" sz="1900" dirty="0" err="1"/>
              <a:t>Госплемрегистре</a:t>
            </a:r>
            <a:r>
              <a:rPr lang="ru-RU" sz="1900" dirty="0"/>
              <a:t> №7309 от 09.12.2016 г.</a:t>
            </a:r>
          </a:p>
          <a:p>
            <a:pPr marL="0" indent="0">
              <a:buNone/>
            </a:pPr>
            <a:r>
              <a:rPr lang="ru-RU" sz="1900" dirty="0"/>
              <a:t>На текущий момент:</a:t>
            </a:r>
          </a:p>
          <a:p>
            <a:r>
              <a:rPr lang="ru-RU" sz="1900" dirty="0"/>
              <a:t>Услугами лаборатории пользуются 31 хозяйство;</a:t>
            </a:r>
          </a:p>
          <a:p>
            <a:r>
              <a:rPr lang="ru-RU" sz="1900" dirty="0"/>
              <a:t>Ежемесячно анализируется не менее 600 проб крови;</a:t>
            </a:r>
          </a:p>
          <a:p>
            <a:r>
              <a:rPr lang="ru-RU" sz="1900" dirty="0"/>
              <a:t>В 2017 году – 5064 пробы</a:t>
            </a:r>
          </a:p>
          <a:p>
            <a:r>
              <a:rPr lang="ru-RU" sz="1900" dirty="0"/>
              <a:t>Обслуживают лабораторию 3 специалиста</a:t>
            </a:r>
          </a:p>
          <a:p>
            <a:r>
              <a:rPr lang="ru-RU" sz="1900" dirty="0"/>
              <a:t>В распоряжении лаборатории следующее оборудование:</a:t>
            </a:r>
          </a:p>
          <a:p>
            <a:pPr marL="0" indent="0">
              <a:buNone/>
            </a:pPr>
            <a:r>
              <a:rPr lang="ru-RU" sz="2400" dirty="0"/>
              <a:t>Задачи: Провести 100% тестирование маточного поголовья в каждом</a:t>
            </a:r>
            <a:br>
              <a:rPr lang="ru-RU" sz="2400" dirty="0"/>
            </a:br>
            <a:r>
              <a:rPr lang="ru-RU" sz="2400" dirty="0"/>
              <a:t>               племенном предприятии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0" name="Picture 2" descr="C:\Users\user\Pictures\Новая папка\Новая папка\DSCF5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82" y="5318084"/>
            <a:ext cx="2423724" cy="13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Новая папка\Новая папка\DSCF51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09" y="5301208"/>
            <a:ext cx="2444458" cy="13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Новая папка\Новая папка\DSCF51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" y="5329747"/>
            <a:ext cx="2423725" cy="136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85425"/>
      </p:ext>
    </p:extLst>
  </p:cSld>
  <p:clrMapOvr>
    <a:masterClrMapping/>
  </p:clrMapOvr>
  <p:transition spd="med" advClick="0" advTm="1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2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9">
            <a:extLst>
              <a:ext uri="{FF2B5EF4-FFF2-40B4-BE49-F238E27FC236}">
                <a16:creationId xmlns:a16="http://schemas.microsoft.com/office/drawing/2014/main" id="{4525D5B9-CCC3-40FA-B0DF-53E51663AFE8}"/>
              </a:ext>
            </a:extLst>
          </p:cNvPr>
          <p:cNvGrpSpPr/>
          <p:nvPr/>
        </p:nvGrpSpPr>
        <p:grpSpPr>
          <a:xfrm>
            <a:off x="4767513" y="963209"/>
            <a:ext cx="3971261" cy="817135"/>
            <a:chOff x="6911417" y="2272764"/>
            <a:chExt cx="4826525" cy="944000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D5184D8B-36D6-41F1-9B5D-B9860FCF315F}"/>
                </a:ext>
              </a:extLst>
            </p:cNvPr>
            <p:cNvSpPr/>
            <p:nvPr/>
          </p:nvSpPr>
          <p:spPr>
            <a:xfrm>
              <a:off x="6911417" y="2272764"/>
              <a:ext cx="4826525" cy="9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effectLst>
              <a:softEdge rad="1270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2D8712-BAD3-475B-81A8-433279E1FEE6}"/>
                </a:ext>
              </a:extLst>
            </p:cNvPr>
            <p:cNvSpPr txBox="1"/>
            <p:nvPr/>
          </p:nvSpPr>
          <p:spPr>
            <a:xfrm>
              <a:off x="7164369" y="2502845"/>
              <a:ext cx="4320622" cy="533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dirty="0"/>
            </a:p>
          </p:txBody>
        </p:sp>
      </p:grpSp>
      <p:grpSp>
        <p:nvGrpSpPr>
          <p:cNvPr id="19" name="Группа 24">
            <a:extLst>
              <a:ext uri="{FF2B5EF4-FFF2-40B4-BE49-F238E27FC236}">
                <a16:creationId xmlns:a16="http://schemas.microsoft.com/office/drawing/2014/main" id="{42D7E1A6-381A-4208-9C87-13E4873A75F8}"/>
              </a:ext>
            </a:extLst>
          </p:cNvPr>
          <p:cNvGrpSpPr/>
          <p:nvPr/>
        </p:nvGrpSpPr>
        <p:grpSpPr>
          <a:xfrm>
            <a:off x="1008253" y="5204579"/>
            <a:ext cx="7393877" cy="774230"/>
            <a:chOff x="1137056" y="4910175"/>
            <a:chExt cx="9858502" cy="774230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2197BFD0-131D-43E7-923D-C753B8F568CC}"/>
                </a:ext>
              </a:extLst>
            </p:cNvPr>
            <p:cNvSpPr/>
            <p:nvPr/>
          </p:nvSpPr>
          <p:spPr>
            <a:xfrm>
              <a:off x="1783249" y="4910175"/>
              <a:ext cx="8645140" cy="77423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effectLst>
              <a:softEdge rad="1270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092CBFD-55A0-438A-BD32-FBD2BA00C9EC}"/>
                </a:ext>
              </a:extLst>
            </p:cNvPr>
            <p:cNvSpPr txBox="1"/>
            <p:nvPr/>
          </p:nvSpPr>
          <p:spPr>
            <a:xfrm>
              <a:off x="1137056" y="5158865"/>
              <a:ext cx="9858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/>
                <a:t>Государственная поддержка  - на развитие</a:t>
              </a:r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8CBDBE-64AA-4C7E-9543-F94421585B93}"/>
              </a:ext>
            </a:extLst>
          </p:cNvPr>
          <p:cNvSpPr/>
          <p:nvPr/>
        </p:nvSpPr>
        <p:spPr>
          <a:xfrm>
            <a:off x="4460359" y="661268"/>
            <a:ext cx="3723131" cy="61815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Контроль продуктивности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(контрольные дойки)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9E06904-E6D4-4773-9E62-D5DF8B4485B7}"/>
              </a:ext>
            </a:extLst>
          </p:cNvPr>
          <p:cNvSpPr/>
          <p:nvPr/>
        </p:nvSpPr>
        <p:spPr>
          <a:xfrm>
            <a:off x="4457374" y="2195878"/>
            <a:ext cx="4563099" cy="707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Генетический тест на подтверждение происхождения   ( 470 руб.)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12D0A1-98AB-46EF-942F-1246FC940588}"/>
              </a:ext>
            </a:extLst>
          </p:cNvPr>
          <p:cNvSpPr/>
          <p:nvPr/>
        </p:nvSpPr>
        <p:spPr>
          <a:xfrm>
            <a:off x="4457374" y="3198655"/>
            <a:ext cx="4568000" cy="70701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Оценка типа телосложения КРС молочного направления продуктивности</a:t>
            </a:r>
            <a:endParaRPr lang="ru-RU" sz="1600" dirty="0">
              <a:solidFill>
                <a:srgbClr val="FF0000"/>
              </a:solidFill>
            </a:endParaRPr>
          </a:p>
        </p:txBody>
      </p:sp>
      <p:grpSp>
        <p:nvGrpSpPr>
          <p:cNvPr id="20" name="Группа 17">
            <a:extLst>
              <a:ext uri="{FF2B5EF4-FFF2-40B4-BE49-F238E27FC236}">
                <a16:creationId xmlns:a16="http://schemas.microsoft.com/office/drawing/2014/main" id="{E82E6AE6-F590-46D5-83AA-08C55DAF71F1}"/>
              </a:ext>
            </a:extLst>
          </p:cNvPr>
          <p:cNvGrpSpPr/>
          <p:nvPr/>
        </p:nvGrpSpPr>
        <p:grpSpPr>
          <a:xfrm>
            <a:off x="2055652" y="103646"/>
            <a:ext cx="4671628" cy="963509"/>
            <a:chOff x="3692963" y="397992"/>
            <a:chExt cx="6457361" cy="1801496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81EC4ADD-B2B7-45B4-A8F7-EC92678BB5C9}"/>
                </a:ext>
              </a:extLst>
            </p:cNvPr>
            <p:cNvSpPr/>
            <p:nvPr/>
          </p:nvSpPr>
          <p:spPr>
            <a:xfrm>
              <a:off x="3692963" y="397992"/>
              <a:ext cx="6207495" cy="9444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effectLst>
              <a:softEdge rad="1270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3000FAE-A415-4408-8E4A-4D2091B50E9E}"/>
                </a:ext>
              </a:extLst>
            </p:cNvPr>
            <p:cNvSpPr txBox="1"/>
            <p:nvPr/>
          </p:nvSpPr>
          <p:spPr>
            <a:xfrm>
              <a:off x="3692963" y="397992"/>
              <a:ext cx="6457361" cy="682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/>
                <a:t>Племенная работа</a:t>
              </a:r>
            </a:p>
          </p:txBody>
        </p:sp>
        <p:pic>
          <p:nvPicPr>
            <p:cNvPr id="10" name="Рисунок 9" descr="Стрелка: небольшой изгиб">
              <a:extLst>
                <a:ext uri="{FF2B5EF4-FFF2-40B4-BE49-F238E27FC236}">
                  <a16:creationId xmlns:a16="http://schemas.microsoft.com/office/drawing/2014/main" id="{EBD62A8D-B112-42CF-8FEC-2C9E672D6280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798711">
              <a:off x="4150359" y="962325"/>
              <a:ext cx="1184896" cy="1184896"/>
            </a:xfrm>
            <a:prstGeom prst="rect">
              <a:avLst/>
            </a:prstGeom>
          </p:spPr>
        </p:pic>
        <p:pic>
          <p:nvPicPr>
            <p:cNvPr id="11" name="Рисунок 10" descr="Стрелка: изгиб по часовой стрелке">
              <a:extLst>
                <a:ext uri="{FF2B5EF4-FFF2-40B4-BE49-F238E27FC236}">
                  <a16:creationId xmlns:a16="http://schemas.microsoft.com/office/drawing/2014/main" id="{88052149-CB0D-4342-B99B-50A8CAFE185B}"/>
                </a:ext>
              </a:extLst>
            </p:cNvPr>
            <p:cNvPicPr>
              <a:picLocks noChangeAspect="1"/>
            </p:cNvPicPr>
            <p:nvPr/>
          </p:nvPicPr>
          <p:blipFill>
            <a:blip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974799">
              <a:off x="8536178" y="873084"/>
              <a:ext cx="1158340" cy="1326404"/>
            </a:xfrm>
            <a:prstGeom prst="rect">
              <a:avLst/>
            </a:prstGeom>
          </p:spPr>
        </p:pic>
      </p:grpSp>
      <p:pic>
        <p:nvPicPr>
          <p:cNvPr id="13" name="Рисунок 12" descr="Стрелка: изгиб по часовой стрелке">
            <a:extLst>
              <a:ext uri="{FF2B5EF4-FFF2-40B4-BE49-F238E27FC236}">
                <a16:creationId xmlns:a16="http://schemas.microsoft.com/office/drawing/2014/main" id="{9D0D4123-258D-46D7-87E0-898919B893D1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26380">
            <a:off x="7255749" y="3885447"/>
            <a:ext cx="1377668" cy="1997371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88874C-57EF-42C9-9901-F5C4F399F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A16-CF75-43A7-B303-0F4D4F4DE4FF}" type="slidenum">
              <a:rPr lang="ru-RU" smtClean="0"/>
              <a:pPr/>
              <a:t>11</a:t>
            </a:fld>
            <a:endParaRPr lang="ru-RU"/>
          </a:p>
        </p:txBody>
      </p:sp>
      <p:grpSp>
        <p:nvGrpSpPr>
          <p:cNvPr id="25" name="Группа 18">
            <a:extLst>
              <a:ext uri="{FF2B5EF4-FFF2-40B4-BE49-F238E27FC236}">
                <a16:creationId xmlns:a16="http://schemas.microsoft.com/office/drawing/2014/main" id="{68090228-523F-482E-BEB2-48F985DDD964}"/>
              </a:ext>
            </a:extLst>
          </p:cNvPr>
          <p:cNvGrpSpPr/>
          <p:nvPr/>
        </p:nvGrpSpPr>
        <p:grpSpPr>
          <a:xfrm>
            <a:off x="142844" y="1076388"/>
            <a:ext cx="3858113" cy="797322"/>
            <a:chOff x="642836" y="2340331"/>
            <a:chExt cx="4826525" cy="94400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F745784-3370-487C-B4D5-A5EC4C61BBEF}"/>
                </a:ext>
              </a:extLst>
            </p:cNvPr>
            <p:cNvSpPr/>
            <p:nvPr/>
          </p:nvSpPr>
          <p:spPr>
            <a:xfrm>
              <a:off x="642836" y="2340331"/>
              <a:ext cx="4826525" cy="944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accent5">
                    <a:lumMod val="20000"/>
                    <a:lumOff val="8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  <a:effectLst>
              <a:softEdge rad="127000"/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6B23787-14BE-4DEF-A3F8-B899337B715A}"/>
                </a:ext>
              </a:extLst>
            </p:cNvPr>
            <p:cNvSpPr txBox="1"/>
            <p:nvPr/>
          </p:nvSpPr>
          <p:spPr>
            <a:xfrm>
              <a:off x="1502005" y="2529205"/>
              <a:ext cx="3430563" cy="546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b="1" dirty="0"/>
            </a:p>
          </p:txBody>
        </p:sp>
      </p:grp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621B34F-080D-4680-94E6-101449D011BB}"/>
              </a:ext>
            </a:extLst>
          </p:cNvPr>
          <p:cNvSpPr/>
          <p:nvPr/>
        </p:nvSpPr>
        <p:spPr>
          <a:xfrm>
            <a:off x="289115" y="2183951"/>
            <a:ext cx="4022282" cy="75539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Идентификационный номер 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и номер мечения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C3B04C5-416F-4F8C-8C7C-98E0B323C35B}"/>
              </a:ext>
            </a:extLst>
          </p:cNvPr>
          <p:cNvSpPr/>
          <p:nvPr/>
        </p:nvSpPr>
        <p:spPr>
          <a:xfrm>
            <a:off x="289114" y="1436511"/>
            <a:ext cx="4036947" cy="667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Регистрация животных (ГПК)и событий  данных в базах в РИСЦ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404CA60-4146-4F25-8F78-CB0E39D1A092}"/>
              </a:ext>
            </a:extLst>
          </p:cNvPr>
          <p:cNvSpPr/>
          <p:nvPr/>
        </p:nvSpPr>
        <p:spPr>
          <a:xfrm>
            <a:off x="4457375" y="1361197"/>
            <a:ext cx="4543781" cy="7288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Контроль качества молока (16 рублей*12 = 192 рубля)</a:t>
            </a:r>
            <a:endParaRPr lang="ru-RU" sz="1600" dirty="0">
              <a:solidFill>
                <a:srgbClr val="000000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2" name="Рисунок 11" descr="Стрелка: небольшой изгиб">
            <a:extLst>
              <a:ext uri="{FF2B5EF4-FFF2-40B4-BE49-F238E27FC236}">
                <a16:creationId xmlns:a16="http://schemas.microsoft.com/office/drawing/2014/main" id="{0E0EBC8C-2412-49BF-A9AB-E3D066E832DF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2958">
            <a:off x="335164" y="4376567"/>
            <a:ext cx="1950601" cy="1312664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7F88623-66B6-4D7F-953A-FC8FA9CAF279}"/>
              </a:ext>
            </a:extLst>
          </p:cNvPr>
          <p:cNvSpPr/>
          <p:nvPr/>
        </p:nvSpPr>
        <p:spPr>
          <a:xfrm>
            <a:off x="4457374" y="4154356"/>
            <a:ext cx="4543782" cy="9295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Участие в проверке  быков-производителей пород молочного направления продуктивности по качеству потомства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C0A527-8746-4578-BFD1-BCFCE440A7A5}"/>
              </a:ext>
            </a:extLst>
          </p:cNvPr>
          <p:cNvSpPr txBox="1"/>
          <p:nvPr/>
        </p:nvSpPr>
        <p:spPr>
          <a:xfrm>
            <a:off x="494582" y="5893433"/>
            <a:ext cx="786748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741503"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Средняя ставка по краю на 1 </a:t>
            </a:r>
            <a:r>
              <a:rPr lang="ru-RU" sz="2000" b="1" i="1" dirty="0" err="1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усл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. голову  </a:t>
            </a:r>
            <a:r>
              <a:rPr lang="ru-RU" sz="2000" b="1" i="1" u="sng" dirty="0">
                <a:solidFill>
                  <a:srgbClr val="FF0000"/>
                </a:solidFill>
                <a:cs typeface="Arial" pitchFamily="34" charset="0"/>
              </a:rPr>
              <a:t>4463</a:t>
            </a:r>
            <a:r>
              <a:rPr lang="ru-RU" sz="2000" b="1" i="1" u="sng" dirty="0">
                <a:solidFill>
                  <a:srgbClr val="1F497D">
                    <a:lumMod val="60000"/>
                    <a:lumOff val="40000"/>
                  </a:srgbClr>
                </a:solidFill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руб. </a:t>
            </a:r>
          </a:p>
          <a:p>
            <a:pPr defTabSz="741503">
              <a:defRPr/>
            </a:pP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– общие затраты максимум </a:t>
            </a:r>
            <a:r>
              <a:rPr lang="ru-RU" sz="2000" b="1" i="1" dirty="0">
                <a:solidFill>
                  <a:srgbClr val="FF0000"/>
                </a:solidFill>
                <a:cs typeface="Arial" pitchFamily="34" charset="0"/>
              </a:rPr>
              <a:t>2356 </a:t>
            </a:r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  <a:cs typeface="Arial" pitchFamily="34" charset="0"/>
              </a:rPr>
              <a:t>руб. 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B404CA60-4146-4F25-8F78-CB0E39D1A092}"/>
              </a:ext>
            </a:extLst>
          </p:cNvPr>
          <p:cNvSpPr/>
          <p:nvPr/>
        </p:nvSpPr>
        <p:spPr>
          <a:xfrm>
            <a:off x="592407" y="626980"/>
            <a:ext cx="3733654" cy="71212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0000"/>
                </a:solidFill>
              </a:rPr>
              <a:t>Содержание племенной службы предприятия (500</a:t>
            </a:r>
            <a:r>
              <a:rPr lang="ru-RU" sz="1400" dirty="0">
                <a:solidFill>
                  <a:srgbClr val="000000"/>
                </a:solidFill>
              </a:rPr>
              <a:t> - 700 руб. на </a:t>
            </a:r>
            <a:r>
              <a:rPr lang="ru-RU" sz="1400" dirty="0" err="1">
                <a:solidFill>
                  <a:srgbClr val="000000"/>
                </a:solidFill>
              </a:rPr>
              <a:t>усл</a:t>
            </a:r>
            <a:r>
              <a:rPr lang="ru-RU" sz="1400" dirty="0">
                <a:solidFill>
                  <a:srgbClr val="000000"/>
                </a:solidFill>
              </a:rPr>
              <a:t>. голову)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04105F3-181B-429F-AB54-5573BD6A4C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79692" y="-78113"/>
            <a:ext cx="1444877" cy="1158340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A815646-DA60-45F4-A5AD-6E81727B394E}"/>
              </a:ext>
            </a:extLst>
          </p:cNvPr>
          <p:cNvSpPr/>
          <p:nvPr/>
        </p:nvSpPr>
        <p:spPr>
          <a:xfrm>
            <a:off x="309307" y="4154356"/>
            <a:ext cx="4016754" cy="92955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обслуживание программы </a:t>
            </a:r>
            <a:r>
              <a:rPr lang="ru-RU" sz="1600" dirty="0" err="1">
                <a:solidFill>
                  <a:schemeClr val="tx1"/>
                </a:solidFill>
              </a:rPr>
              <a:t>селекс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C8A18E6-7531-4DBC-A12D-10F63B5DE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14" y="3116168"/>
            <a:ext cx="4166432" cy="7553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8D6D216-81B4-427C-AD1D-96EA1B3C2931}"/>
              </a:ext>
            </a:extLst>
          </p:cNvPr>
          <p:cNvSpPr txBox="1"/>
          <p:nvPr/>
        </p:nvSpPr>
        <p:spPr>
          <a:xfrm>
            <a:off x="309307" y="3279675"/>
            <a:ext cx="399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Участие в выставках и конкурсах</a:t>
            </a:r>
          </a:p>
        </p:txBody>
      </p:sp>
    </p:spTree>
    <p:extLst>
      <p:ext uri="{BB962C8B-B14F-4D97-AF65-F5344CB8AC3E}">
        <p14:creationId xmlns:p14="http://schemas.microsoft.com/office/powerpoint/2010/main" val="1560010974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3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9CE2F-4E1E-42DC-AA2F-A61053DC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25520"/>
            <a:ext cx="8640960" cy="83339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Государственная поддержка племенного животноводства в 2017 году в РФ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3EF90E0-F0D0-4D00-8CE4-DB0D582C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26D7AB-0B14-4008-8782-73671AAC222C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F4617B-B28D-4FBE-AF9B-CC16726416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2153" y="0"/>
            <a:ext cx="1444877" cy="1158340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7E5C811-DEB3-4EAE-B769-5BCA9103A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838020"/>
              </p:ext>
            </p:extLst>
          </p:nvPr>
        </p:nvGraphicFramePr>
        <p:xfrm>
          <a:off x="179511" y="970344"/>
          <a:ext cx="8957519" cy="588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761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 flipV="1">
            <a:off x="2411760" y="1340768"/>
            <a:ext cx="6264696" cy="216024"/>
          </a:xfrm>
        </p:spPr>
        <p:txBody>
          <a:bodyPr>
            <a:noAutofit/>
          </a:bodyPr>
          <a:lstStyle/>
          <a:p>
            <a:pPr algn="ctr">
              <a:lnSpc>
                <a:spcPts val="1800"/>
              </a:lnSpc>
            </a:pPr>
            <a:r>
              <a:rPr lang="ru-RU" sz="1400" spc="50" dirty="0">
                <a:ln w="11430">
                  <a:noFill/>
                </a:ln>
                <a:solidFill>
                  <a:schemeClr val="tx1"/>
                </a:solidFill>
                <a:effectLst/>
                <a:latin typeface="Trebuchet MS" panose="020B0603020202020204" pitchFamily="34" charset="0"/>
                <a:cs typeface="Times New Roman" pitchFamily="18" charset="0"/>
              </a:rPr>
              <a:t>Объемы бюджетных ассигнований, млн. руб.</a:t>
            </a:r>
            <a:endParaRPr lang="ru-RU" sz="1400" dirty="0"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</p:txBody>
      </p:sp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08764"/>
              </p:ext>
            </p:extLst>
          </p:nvPr>
        </p:nvGraphicFramePr>
        <p:xfrm>
          <a:off x="323528" y="1241376"/>
          <a:ext cx="8496944" cy="549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99792" y="4365104"/>
            <a:ext cx="9361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/>
              <a:t>   4334 </a:t>
            </a:r>
            <a:r>
              <a:rPr lang="ru-RU" sz="1600" b="1" dirty="0" err="1"/>
              <a:t>руб</a:t>
            </a:r>
            <a:r>
              <a:rPr lang="ru-RU" sz="1600" b="1" dirty="0"/>
              <a:t>/гол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2201" y="2948853"/>
            <a:ext cx="10081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4465 </a:t>
            </a:r>
            <a:r>
              <a:rPr lang="ru-RU" b="1" dirty="0" err="1">
                <a:solidFill>
                  <a:srgbClr val="C00000"/>
                </a:solidFill>
              </a:rPr>
              <a:t>руб</a:t>
            </a:r>
            <a:r>
              <a:rPr lang="ru-RU" b="1" dirty="0">
                <a:solidFill>
                  <a:srgbClr val="C00000"/>
                </a:solidFill>
              </a:rPr>
              <a:t>/гол</a:t>
            </a:r>
          </a:p>
        </p:txBody>
      </p:sp>
      <p:pic>
        <p:nvPicPr>
          <p:cNvPr id="6" name="Picture 2" descr="http://29ru.net/datas/gerb/per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4096" cy="10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755576" y="116632"/>
            <a:ext cx="8208912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III</a:t>
            </a:r>
            <a:r>
              <a:rPr lang="ru-RU" sz="24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ru-RU" sz="2500" b="1" dirty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Предоставление субсидий на поддержку племенного животноводства</a:t>
            </a:r>
            <a:r>
              <a:rPr lang="ru-RU" sz="2800" dirty="0">
                <a:latin typeface="Arial Black" panose="020B0A040201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1600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(</a:t>
            </a:r>
            <a:r>
              <a:rPr lang="ru-RU" sz="1600" b="1" dirty="0">
                <a:solidFill>
                  <a:schemeClr val="tx1"/>
                </a:solidFill>
                <a:effectLst/>
                <a:latin typeface="Trebuchet MS" panose="020B0603020202020204" pitchFamily="34" charset="0"/>
              </a:rPr>
              <a:t>постановление Правительства Пермского края № 48- п  от 31.01.2018 г.)</a:t>
            </a:r>
          </a:p>
        </p:txBody>
      </p:sp>
    </p:spTree>
    <p:extLst>
      <p:ext uri="{BB962C8B-B14F-4D97-AF65-F5344CB8AC3E}">
        <p14:creationId xmlns:p14="http://schemas.microsoft.com/office/powerpoint/2010/main" val="263055466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5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DAC9CB-76B2-4463-828D-D34867CE9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A16-CF75-43A7-B303-0F4D4F4DE4FF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34897C-901F-498D-9A58-171E50493F7C}"/>
              </a:ext>
            </a:extLst>
          </p:cNvPr>
          <p:cNvSpPr/>
          <p:nvPr/>
        </p:nvSpPr>
        <p:spPr>
          <a:xfrm>
            <a:off x="1334730" y="165742"/>
            <a:ext cx="698336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i="1" cap="all" spc="200" dirty="0">
                <a:solidFill>
                  <a:schemeClr val="tx2"/>
                </a:solidFill>
              </a:rPr>
              <a:t> </a:t>
            </a:r>
            <a:r>
              <a:rPr lang="ru-RU" sz="2400" b="1" i="1" cap="all" spc="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EA68A6C-C0C3-49A5-BB0A-7D135C38C2C3}"/>
              </a:ext>
            </a:extLst>
          </p:cNvPr>
          <p:cNvSpPr/>
          <p:nvPr/>
        </p:nvSpPr>
        <p:spPr>
          <a:xfrm>
            <a:off x="251520" y="1556792"/>
            <a:ext cx="889248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AutoNum type="arabicPeriod"/>
            </a:pPr>
            <a:r>
              <a:rPr lang="ru-RU" sz="1600" b="1" dirty="0"/>
              <a:t>Разработка планов </a:t>
            </a:r>
            <a:r>
              <a:rPr lang="ru-RU" sz="1600" b="1" dirty="0" err="1"/>
              <a:t>селекционно</a:t>
            </a:r>
            <a:r>
              <a:rPr lang="ru-RU" sz="1600" b="1" dirty="0"/>
              <a:t>-племенной работы                  </a:t>
            </a:r>
            <a:br>
              <a:rPr lang="ru-RU" sz="1600" b="1" dirty="0"/>
            </a:br>
            <a:r>
              <a:rPr lang="ru-RU" sz="1600" b="1" dirty="0"/>
              <a:t>хозяйствам по всем видам животных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1 раз в </a:t>
            </a:r>
            <a:r>
              <a:rPr lang="ru-RU" sz="1600" b="1" dirty="0"/>
              <a:t> </a:t>
            </a:r>
            <a:r>
              <a:rPr lang="ru-RU" sz="1600" b="1" dirty="0">
                <a:solidFill>
                  <a:srgbClr val="FF0000"/>
                </a:solidFill>
              </a:rPr>
              <a:t>пять лет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1600" b="1" dirty="0"/>
              <a:t>Разработка программного продукта для создания </a:t>
            </a:r>
            <a:br>
              <a:rPr lang="ru-RU" sz="1600" b="1" dirty="0"/>
            </a:br>
            <a:r>
              <a:rPr lang="ru-RU" sz="1600" b="1" dirty="0"/>
              <a:t>Племенной книги по породам 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4 кв. 2018 г.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/>
              <a:t>3.  Обмен данными РИСЦ; ассоциациями; </a:t>
            </a:r>
            <a:r>
              <a:rPr lang="ru-RU" sz="1600" b="1" dirty="0" err="1"/>
              <a:t>НИИплем</a:t>
            </a:r>
            <a:r>
              <a:rPr lang="ru-RU" sz="1600" b="1" dirty="0"/>
              <a:t> </a:t>
            </a:r>
            <a:br>
              <a:rPr lang="ru-RU" sz="1600" b="1" dirty="0"/>
            </a:br>
            <a:r>
              <a:rPr lang="ru-RU" sz="1600" b="1" dirty="0"/>
              <a:t>      и </a:t>
            </a:r>
            <a:r>
              <a:rPr lang="ru-RU" sz="1600" b="1" dirty="0" err="1"/>
              <a:t>Пленором</a:t>
            </a:r>
            <a:r>
              <a:rPr lang="ru-RU" sz="1600" b="1" dirty="0"/>
              <a:t>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постоянно</a:t>
            </a:r>
            <a:r>
              <a:rPr lang="ru-RU" sz="1600" b="1" dirty="0"/>
              <a:t> </a:t>
            </a:r>
          </a:p>
          <a:p>
            <a:pPr>
              <a:spcBef>
                <a:spcPts val="600"/>
              </a:spcBef>
            </a:pPr>
            <a:endParaRPr lang="ru-RU" sz="1600" b="1" dirty="0"/>
          </a:p>
          <a:p>
            <a:pPr>
              <a:spcBef>
                <a:spcPts val="600"/>
              </a:spcBef>
            </a:pPr>
            <a:r>
              <a:rPr lang="ru-RU" sz="1600" b="1" dirty="0"/>
              <a:t>4.  Организация и подготовка службы независимых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1 кв. 2018 г.</a:t>
            </a:r>
            <a:br>
              <a:rPr lang="ru-RU" sz="1600" b="1" dirty="0"/>
            </a:br>
            <a:r>
              <a:rPr lang="ru-RU" sz="1600" b="1" dirty="0"/>
              <a:t>      бонитеров/классификаторов     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ежегодная</a:t>
            </a:r>
            <a:br>
              <a:rPr lang="ru-RU" sz="1600" b="1" dirty="0"/>
            </a:br>
            <a:r>
              <a:rPr lang="ru-RU" sz="1600" b="1" dirty="0"/>
              <a:t>                                                                                                                                                </a:t>
            </a:r>
            <a:r>
              <a:rPr lang="ru-RU" sz="1600" b="1" dirty="0" err="1">
                <a:solidFill>
                  <a:srgbClr val="FF0000"/>
                </a:solidFill>
              </a:rPr>
              <a:t>переподгототвка</a:t>
            </a:r>
            <a:endParaRPr lang="ru-RU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/>
              <a:t>5.   Контроль ассистентской службы в молочном скотоводстве                        </a:t>
            </a:r>
            <a:r>
              <a:rPr lang="ru-RU" sz="1600" b="1" dirty="0">
                <a:solidFill>
                  <a:srgbClr val="FF0000"/>
                </a:solidFill>
              </a:rPr>
              <a:t>1 полугодие2020 года</a:t>
            </a:r>
            <a:br>
              <a:rPr lang="ru-RU" sz="1600" b="1" dirty="0"/>
            </a:br>
            <a:r>
              <a:rPr lang="ru-RU" sz="1600" b="1" dirty="0"/>
              <a:t>                                                                                                                                        </a:t>
            </a:r>
            <a:endParaRPr lang="ru-RU" sz="1600" b="1" dirty="0">
              <a:solidFill>
                <a:srgbClr val="FF0000"/>
              </a:solidFill>
            </a:endParaRPr>
          </a:p>
          <a:p>
            <a:pPr marL="342900" indent="-342900">
              <a:spcBef>
                <a:spcPts val="600"/>
              </a:spcBef>
              <a:buAutoNum type="arabicPeriod" startAt="6"/>
            </a:pPr>
            <a:r>
              <a:rPr lang="ru-RU" sz="1600" b="1" dirty="0">
                <a:solidFill>
                  <a:srgbClr val="800000"/>
                </a:solidFill>
              </a:rPr>
              <a:t>Разработка  методики оценки типа телосложения КРС </a:t>
            </a:r>
            <a:br>
              <a:rPr lang="ru-RU" sz="1600" b="1" dirty="0">
                <a:solidFill>
                  <a:srgbClr val="800000"/>
                </a:solidFill>
              </a:rPr>
            </a:br>
            <a:r>
              <a:rPr lang="ru-RU" sz="1600" b="1" dirty="0">
                <a:solidFill>
                  <a:srgbClr val="800000"/>
                </a:solidFill>
              </a:rPr>
              <a:t>      молочного (мясо-молочного) направления продуктивности                </a:t>
            </a:r>
            <a:r>
              <a:rPr lang="ru-RU" sz="1600" b="1" dirty="0">
                <a:solidFill>
                  <a:srgbClr val="FF0000"/>
                </a:solidFill>
              </a:rPr>
              <a:t>2 кв. 2018 г.</a:t>
            </a:r>
          </a:p>
          <a:p>
            <a:pPr>
              <a:spcBef>
                <a:spcPts val="600"/>
              </a:spcBef>
            </a:pPr>
            <a:endParaRPr lang="ru-RU" sz="16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b="1" dirty="0"/>
              <a:t>7.    Ревизия баз данных племенных предприятий;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ежеквартально</a:t>
            </a:r>
          </a:p>
          <a:p>
            <a:pPr>
              <a:spcBef>
                <a:spcPts val="600"/>
              </a:spcBef>
            </a:pPr>
            <a:r>
              <a:rPr lang="ru-RU" sz="2000" b="1" dirty="0">
                <a:solidFill>
                  <a:srgbClr val="80000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AutoNum type="arabicPeriod" startAt="5"/>
            </a:pPr>
            <a:endParaRPr lang="ru-RU" b="1" dirty="0">
              <a:solidFill>
                <a:srgbClr val="800000"/>
              </a:solidFill>
            </a:endParaRP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endParaRPr lang="ru-RU" sz="2200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31D2508-BF17-4B44-A75B-EEC5CDB22EA1}"/>
              </a:ext>
            </a:extLst>
          </p:cNvPr>
          <p:cNvSpPr/>
          <p:nvPr/>
        </p:nvSpPr>
        <p:spPr>
          <a:xfrm>
            <a:off x="1096205" y="173460"/>
            <a:ext cx="6516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cap="all" spc="200" dirty="0">
                <a:solidFill>
                  <a:schemeClr val="tx2"/>
                </a:solidFill>
              </a:rPr>
              <a:t>Дорожная карта </a:t>
            </a:r>
          </a:p>
          <a:p>
            <a:pPr algn="ctr"/>
            <a:r>
              <a:rPr lang="ru-RU" altLang="ru-RU" sz="2400" b="1" i="1" cap="all" spc="200" dirty="0">
                <a:solidFill>
                  <a:schemeClr val="tx2"/>
                </a:solidFill>
              </a:rPr>
              <a:t>ПО РАЗВИТИЮ ПЛЕМЕННОЙ БАЗЫ </a:t>
            </a:r>
            <a:br>
              <a:rPr lang="ru-RU" altLang="ru-RU" sz="2400" b="1" i="1" cap="all" spc="200" dirty="0">
                <a:solidFill>
                  <a:schemeClr val="tx2"/>
                </a:solidFill>
              </a:rPr>
            </a:br>
            <a:r>
              <a:rPr lang="ru-RU" altLang="ru-RU" sz="2400" b="1" i="1" cap="all" spc="200" dirty="0">
                <a:solidFill>
                  <a:schemeClr val="tx2"/>
                </a:solidFill>
              </a:rPr>
              <a:t>Пермского края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DBB17C-6FAB-4A20-AEA5-53B3976180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2703" y="49410"/>
            <a:ext cx="14448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152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66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4EF803-5FAC-4CAB-94A6-34D042BFC3FB}"/>
              </a:ext>
            </a:extLst>
          </p:cNvPr>
          <p:cNvSpPr/>
          <p:nvPr/>
        </p:nvSpPr>
        <p:spPr>
          <a:xfrm>
            <a:off x="204656" y="182813"/>
            <a:ext cx="87346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7"/>
            </a:pPr>
            <a:r>
              <a:rPr lang="ru-RU" sz="1600" b="1" dirty="0"/>
              <a:t>Идентификация и мечение племенных животных                       </a:t>
            </a:r>
          </a:p>
          <a:p>
            <a:r>
              <a:rPr lang="ru-RU" sz="1600" b="1" dirty="0"/>
              <a:t>        в племенных организациях;  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3 квартал 2019 г.</a:t>
            </a:r>
          </a:p>
          <a:p>
            <a:endParaRPr lang="ru-RU" sz="1600" b="1" dirty="0"/>
          </a:p>
          <a:p>
            <a:r>
              <a:rPr lang="ru-RU" sz="1600" b="1" dirty="0"/>
              <a:t>8.    Идентификация и мечение всего поголовья в крае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2 квартал 2020 г.  </a:t>
            </a:r>
          </a:p>
          <a:p>
            <a:endParaRPr lang="ru-RU" sz="1600" b="1" dirty="0"/>
          </a:p>
          <a:p>
            <a:r>
              <a:rPr lang="ru-RU" sz="1600" b="1" dirty="0"/>
              <a:t>8.   Обеспечение подтверждения достоверности </a:t>
            </a:r>
            <a:br>
              <a:rPr lang="ru-RU" sz="1600" b="1" dirty="0"/>
            </a:br>
            <a:r>
              <a:rPr lang="ru-RU" sz="1600" b="1" dirty="0"/>
              <a:t>       происхождения племенной головы;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3 квартал 2018 г.</a:t>
            </a:r>
          </a:p>
          <a:p>
            <a:endParaRPr lang="ru-RU" sz="1600" b="1" dirty="0"/>
          </a:p>
          <a:p>
            <a:r>
              <a:rPr lang="ru-RU" sz="1600" b="1" dirty="0"/>
              <a:t>9.   Создания Племенных книг по породам КРС.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4 квартал 2018 г.</a:t>
            </a:r>
          </a:p>
          <a:p>
            <a:endParaRPr lang="ru-RU" sz="1600" b="1" dirty="0"/>
          </a:p>
          <a:p>
            <a:r>
              <a:rPr lang="ru-RU" sz="1600" b="1" dirty="0"/>
              <a:t>10. </a:t>
            </a:r>
            <a:r>
              <a:rPr lang="ru-RU" sz="1600" b="1" dirty="0">
                <a:solidFill>
                  <a:srgbClr val="800000"/>
                </a:solidFill>
              </a:rPr>
              <a:t>Разработка порядка и условий организации проведения </a:t>
            </a:r>
            <a:br>
              <a:rPr lang="ru-RU" sz="1600" b="1" dirty="0">
                <a:solidFill>
                  <a:srgbClr val="800000"/>
                </a:solidFill>
              </a:rPr>
            </a:br>
            <a:r>
              <a:rPr lang="ru-RU" sz="1600" b="1" dirty="0">
                <a:solidFill>
                  <a:srgbClr val="800000"/>
                </a:solidFill>
              </a:rPr>
              <a:t>      оценки и проверки быков-производителей пород                            </a:t>
            </a:r>
          </a:p>
          <a:p>
            <a:r>
              <a:rPr lang="ru-RU" sz="1600" b="1" dirty="0">
                <a:solidFill>
                  <a:srgbClr val="800000"/>
                </a:solidFill>
              </a:rPr>
              <a:t>      молочного направления продуктивности по качеству </a:t>
            </a:r>
            <a:br>
              <a:rPr lang="ru-RU" sz="1600" b="1" dirty="0">
                <a:solidFill>
                  <a:srgbClr val="800000"/>
                </a:solidFill>
              </a:rPr>
            </a:br>
            <a:r>
              <a:rPr lang="ru-RU" sz="1600" b="1" dirty="0">
                <a:solidFill>
                  <a:srgbClr val="800000"/>
                </a:solidFill>
              </a:rPr>
              <a:t>      потомства                                       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2 квартал 2019 г.    </a:t>
            </a:r>
          </a:p>
          <a:p>
            <a:endParaRPr lang="ru-RU" sz="1600" b="1" dirty="0"/>
          </a:p>
          <a:p>
            <a:pPr marL="342900" indent="-342900">
              <a:buAutoNum type="arabicPeriod" startAt="11"/>
            </a:pPr>
            <a:r>
              <a:rPr lang="ru-RU" sz="1600" b="1" dirty="0"/>
              <a:t>Подготовка изменений критерий государственной </a:t>
            </a:r>
          </a:p>
          <a:p>
            <a:r>
              <a:rPr lang="ru-RU" sz="1600" b="1" dirty="0"/>
              <a:t>       поддержки с целью создания стимулов для </a:t>
            </a:r>
            <a:br>
              <a:rPr lang="ru-RU" sz="1600" b="1" dirty="0"/>
            </a:br>
            <a:r>
              <a:rPr lang="ru-RU" sz="1600" b="1" dirty="0"/>
              <a:t>       совершенствования племенной работы</a:t>
            </a:r>
          </a:p>
          <a:p>
            <a:endParaRPr lang="ru-RU" sz="1600" b="1" dirty="0"/>
          </a:p>
          <a:p>
            <a:r>
              <a:rPr lang="ru-RU" sz="1600" b="1" dirty="0"/>
              <a:t>12 . Подготовка необходимых нормативных документов и                           </a:t>
            </a:r>
          </a:p>
          <a:p>
            <a:r>
              <a:rPr lang="ru-RU" sz="1600" b="1" dirty="0"/>
              <a:t>        рекомендаций в рамках мероприятий дорожной карты                        </a:t>
            </a:r>
            <a:r>
              <a:rPr lang="ru-RU" sz="1600" b="1" dirty="0">
                <a:solidFill>
                  <a:srgbClr val="FF0000"/>
                </a:solidFill>
              </a:rPr>
              <a:t>по мере потребности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 </a:t>
            </a:r>
          </a:p>
          <a:p>
            <a:r>
              <a:rPr lang="ru-RU" sz="2000" b="1" dirty="0">
                <a:solidFill>
                  <a:srgbClr val="3333FF"/>
                </a:solidFill>
              </a:rPr>
              <a:t>                             мероприятия на  2018 год: 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Конкурсы техников по И.О. КРС        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июль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Конкурс зоотехников – селекционеров хозяйств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июль 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Выставка племенного скотоводства                                                                   </a:t>
            </a:r>
            <a:r>
              <a:rPr lang="ru-RU" sz="1600" b="1" dirty="0">
                <a:solidFill>
                  <a:srgbClr val="FF0000"/>
                </a:solidFill>
              </a:rPr>
              <a:t>июль </a:t>
            </a:r>
            <a:r>
              <a:rPr lang="ru-RU" sz="1600" b="1" dirty="0"/>
              <a:t> </a:t>
            </a:r>
            <a:r>
              <a:rPr lang="ru-RU" b="1" dirty="0"/>
              <a:t>          </a:t>
            </a:r>
          </a:p>
        </p:txBody>
      </p:sp>
    </p:spTree>
    <p:extLst>
      <p:ext uri="{BB962C8B-B14F-4D97-AF65-F5344CB8AC3E}">
        <p14:creationId xmlns:p14="http://schemas.microsoft.com/office/powerpoint/2010/main" val="2253578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609458-C30E-46A0-8AF5-9C987C384E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3654" y="-137090"/>
            <a:ext cx="4491025" cy="3600400"/>
          </a:xfrm>
          <a:prstGeom prst="rect">
            <a:avLst/>
          </a:prstGeom>
        </p:spPr>
      </p:pic>
      <p:sp>
        <p:nvSpPr>
          <p:cNvPr id="78851" name="Заголовок 1"/>
          <p:cNvSpPr>
            <a:spLocks noGrp="1"/>
          </p:cNvSpPr>
          <p:nvPr>
            <p:ph type="title"/>
          </p:nvPr>
        </p:nvSpPr>
        <p:spPr>
          <a:xfrm>
            <a:off x="443467" y="332657"/>
            <a:ext cx="8241084" cy="216023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БЛАГОДАРЮ </a:t>
            </a:r>
            <a:b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b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  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6632" y="3993655"/>
            <a:ext cx="8634754" cy="272782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50" b="1" dirty="0">
                <a:solidFill>
                  <a:srgbClr val="002060"/>
                </a:solidFill>
              </a:rPr>
              <a:t> 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50" b="1" dirty="0">
                <a:solidFill>
                  <a:srgbClr val="002060"/>
                </a:solidFill>
              </a:rPr>
              <a:t>Николай Павлович Капустин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Директор Ассоциации молочников Пермского края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  <a:hlinkClick r:id="rId4"/>
              </a:rPr>
              <a:t>molperm@yandex.ru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Тел. </a:t>
            </a:r>
            <a:r>
              <a:rPr lang="en-US" sz="2400" b="1" dirty="0">
                <a:solidFill>
                  <a:srgbClr val="0070C0"/>
                </a:solidFill>
              </a:rPr>
              <a:t>8 908 276 82 88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349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3429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27DABA04-B2CC-433A-AD1E-B2FD81794760}" type="slidenum">
              <a:rPr kumimoji="0" lang="en-US" altLang="ru-RU" sz="9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3429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16</a:t>
            </a:fld>
            <a:endParaRPr kumimoji="0" lang="en-US" altLang="ru-RU" sz="9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E148C3-B29A-4371-912C-2CE7055F84BC}"/>
              </a:ext>
            </a:extLst>
          </p:cNvPr>
          <p:cNvSpPr/>
          <p:nvPr/>
        </p:nvSpPr>
        <p:spPr>
          <a:xfrm>
            <a:off x="3059832" y="3104416"/>
            <a:ext cx="411500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500" b="1" dirty="0">
                <a:solidFill>
                  <a:srgbClr val="C00000"/>
                </a:solidFill>
                <a:latin typeface="Arial Black" panose="020B0A04020102020204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91429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9ADE2F-063D-41DD-A1CF-9E29590BF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9001156" cy="685800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62ACF3E-6F4B-4E48-9CFB-F0C62BE5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6A16-CF75-43A7-B303-0F4D4F4DE4FF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E9EB1-0118-460A-A458-71813512CAA5}"/>
              </a:ext>
            </a:extLst>
          </p:cNvPr>
          <p:cNvSpPr txBox="1"/>
          <p:nvPr/>
        </p:nvSpPr>
        <p:spPr>
          <a:xfrm>
            <a:off x="428596" y="214290"/>
            <a:ext cx="8472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cap="all" spc="200" dirty="0">
                <a:solidFill>
                  <a:schemeClr val="tx2"/>
                </a:solidFill>
              </a:rPr>
              <a:t>Схема взаимодействия участников племенной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484212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04889B2-3CE5-489F-BD82-FC3B087A0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54272-A6C7-4D47-A1AF-404BA1A45D99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18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4E1B33-450D-4626-8848-C18ABC59FD46}"/>
              </a:ext>
            </a:extLst>
          </p:cNvPr>
          <p:cNvSpPr/>
          <p:nvPr/>
        </p:nvSpPr>
        <p:spPr>
          <a:xfrm>
            <a:off x="323528" y="0"/>
            <a:ext cx="8704780" cy="692696"/>
          </a:xfrm>
          <a:prstGeom prst="rect">
            <a:avLst/>
          </a:prstGeom>
          <a:solidFill>
            <a:srgbClr val="99FFCC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Основополагающие документы развития племенного животноводства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124C6B5-1792-4647-9FAA-92C7AE4E1BC9}"/>
              </a:ext>
            </a:extLst>
          </p:cNvPr>
          <p:cNvSpPr/>
          <p:nvPr/>
        </p:nvSpPr>
        <p:spPr>
          <a:xfrm>
            <a:off x="251520" y="787783"/>
            <a:ext cx="8776788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ФЕДЕРАЛЬНЫЙ ЗАКОН N 123-ФЗ от 3 августа 1995 года «О ПЛЕМЕННОМ ЖИВОТНОВОДСТВЕ» в редакции от 13.07.2015 года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Глава III. УПРАВЛЕНИЕ ПЛЕМЕННЫМ ЖИВОТНОВОДСТВОМ</a:t>
            </a:r>
          </a:p>
          <a:p>
            <a:r>
              <a:rPr lang="ru-RU" sz="1400" b="1" dirty="0">
                <a:solidFill>
                  <a:srgbClr val="4C4C4C"/>
                </a:solidFill>
                <a:latin typeface="Arial" panose="020B0604020202020204" pitchFamily="34" charset="0"/>
              </a:rPr>
              <a:t>Статья 12. Государственная племенная служба</a:t>
            </a:r>
          </a:p>
          <a:p>
            <a:pPr marL="0" indent="0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13. Основные направления деятельности государственной племенной службы</a:t>
            </a:r>
          </a:p>
          <a:p>
            <a:pPr marL="0" indent="0">
              <a:buNone/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единую научно-техническую политику в области племенного животноводства;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организует разработку и реализацию федеральных программ развития племенного животноводства и соответствующих территориальных (региональных) программ;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надлежащую экспертизу племенной продукции (материала);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утверждает нормы и правила в области племенного животноводства;</a:t>
            </a:r>
          </a:p>
          <a:p>
            <a:pPr marL="0" indent="0">
              <a:buNone/>
            </a:pP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регистрирует племенных животных и племенные стада соответственно в государственной книге племенных животных и государственном племенном регистре;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выдает племенные свидетельства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определяет условия применения селекционных и биотехнологических методов в области племенного животноводства;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устанавливает перечень видов животных, особи которых используются в качестве племенных животных;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определяет виды организаций по племенному животноводству;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разрабатывает предложения о мерах по государственному стимулированию племенного животноводства;</a:t>
            </a:r>
          </a:p>
          <a:p>
            <a:pPr marL="0" indent="0"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координирует международное сотрудничество Российской Федерации в области племенного животноводства.</a:t>
            </a:r>
          </a:p>
          <a:p>
            <a:pPr marL="0" indent="0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14. Специально уполномоченный Правительством Российской Федерации государственный орган по управлению племенным животноводством</a:t>
            </a:r>
          </a:p>
          <a:p>
            <a:pPr marL="0" indent="0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15.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по управлению племенным животноводством субъектов Российской Федерации</a:t>
            </a:r>
          </a:p>
          <a:p>
            <a:pPr marL="0" indent="0">
              <a:buNone/>
            </a:pP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15_1. Государственный надзор в области племенного животноводства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Глава IV. ГОСУДАРСТВЕННОЕ РЕГУЛИРОВАНИЕ ПЛЕМЕННОГО ЖИВОТНОВОДСТВА</a:t>
            </a:r>
          </a:p>
          <a:p>
            <a:pPr marL="0" indent="0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18. </a:t>
            </a:r>
            <a:r>
              <a:rPr lang="ru-RU" alt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регистрация племенных животных и племенных стад</a:t>
            </a:r>
          </a:p>
          <a:p>
            <a:pPr marL="0" indent="0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 Государственное стимулирование племенного животноводства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  <a:latin typeface="Century Gothic"/>
              <a:cs typeface="+mn-cs"/>
            </a:endParaRPr>
          </a:p>
          <a:p>
            <a:pPr marL="0" indent="0">
              <a:buNone/>
            </a:pPr>
            <a:endPara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F30E6D-9D3E-4BB3-8C6D-955DA3C99DE7}"/>
              </a:ext>
            </a:extLst>
          </p:cNvPr>
          <p:cNvSpPr/>
          <p:nvPr/>
        </p:nvSpPr>
        <p:spPr>
          <a:xfrm>
            <a:off x="251520" y="245388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330416-23DA-4C37-9785-9C2148CD846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3431" y="1135798"/>
            <a:ext cx="14448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82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6C8D2F5-62C7-4029-B0E8-91E48061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54272-A6C7-4D47-A1AF-404BA1A45D99}" type="slidenum">
              <a:rPr lang="ru-RU" smtClean="0">
                <a:solidFill>
                  <a:srgbClr val="4F81BD">
                    <a:shade val="75000"/>
                  </a:srgbClr>
                </a:solidFill>
              </a:rPr>
              <a:pPr>
                <a:defRPr/>
              </a:pPr>
              <a:t>19</a:t>
            </a:fld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BDFA6E-5577-4424-B39F-F71BA842E827}"/>
              </a:ext>
            </a:extLst>
          </p:cNvPr>
          <p:cNvSpPr/>
          <p:nvPr/>
        </p:nvSpPr>
        <p:spPr>
          <a:xfrm>
            <a:off x="244684" y="1271671"/>
            <a:ext cx="8784976" cy="2087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Глава V. ПРИЗНАНИЕ ПЛЕМЕННОЙ ПРОДУКЦИИ (МАТЕРИАЛА) И ЕЕ БОНИТИРОВ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400" b="1" dirty="0">
                <a:latin typeface="Century Gothic"/>
              </a:rPr>
              <a:t> Статья 25. Бонитировка племенной продукции (материала)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400" b="1" dirty="0">
                <a:latin typeface="Century Gothic"/>
              </a:rPr>
              <a:t>Статья 26. Оценка племенных животных-производителей</a:t>
            </a:r>
          </a:p>
          <a:p>
            <a:pPr marL="342900" lvl="0" indent="-34290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Font typeface="Wingdings 3" charset="2"/>
              <a:buChar char="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Глава VI.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  <a:cs typeface="+mn-cs"/>
              </a:rPr>
              <a:t>ОРГАНИЗАЦИЯ ДЕЯТЕЛЬНОСТИ В ОБЛАСТИ ПЛЕМЕННОГО ЖИВ- ВА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Статья 30. Виды организаций по племенному животноводству</a:t>
            </a:r>
          </a:p>
          <a:p>
            <a:pPr lvl="0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/>
              </a:rPr>
              <a:t>Статья 33. Организация по искусственному осеменению сельскохозяйственных животных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84D7104-5857-42C0-9CF3-2263B06ABB7B}"/>
              </a:ext>
            </a:extLst>
          </p:cNvPr>
          <p:cNvSpPr/>
          <p:nvPr/>
        </p:nvSpPr>
        <p:spPr>
          <a:xfrm>
            <a:off x="277848" y="3478185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* Приказ МСХ РФ № 25 от 01.02.2011 г. «Об утверждении правил ведения учета в племенном скотоводстве молочного и молочно-мясного направлений продуктивности </a:t>
            </a:r>
          </a:p>
          <a:p>
            <a:endParaRPr lang="ru-RU" b="1" dirty="0"/>
          </a:p>
          <a:p>
            <a:r>
              <a:rPr lang="ru-RU" b="1" dirty="0"/>
              <a:t>* Приказ МСХ РФ № 431 от 17.11.2011 г. «ОБ УТВЕРЖДЕНИИ ПРАВИЛ В ОБЛАСТИ ПЛЕМЕННОГО ЖИВОТНОВОДСТВА "ВИДЫ ОРГАНИЗАЦИЙ, ОСУЩЕСТВЛЯЮЩИХ ДЕЯТЕЛЬНОСТЬ В ОБЛАСТИ ПЛЕМЕННОГО ЖИВОТНОВОДСТВА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C607D5-65DC-4AE4-AE9A-9E2207BAC111}"/>
              </a:ext>
            </a:extLst>
          </p:cNvPr>
          <p:cNvSpPr/>
          <p:nvPr/>
        </p:nvSpPr>
        <p:spPr>
          <a:xfrm>
            <a:off x="2286000" y="401471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har char="•"/>
            </a:pP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18FA2C-DD25-456A-AFAF-EDF6C92344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1373" y="-57150"/>
            <a:ext cx="14448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8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90B6DBC-F66B-4336-AA5E-FB4143D6DE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4016" y="1571958"/>
            <a:ext cx="1098092" cy="881991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114517848"/>
              </p:ext>
            </p:extLst>
          </p:nvPr>
        </p:nvGraphicFramePr>
        <p:xfrm>
          <a:off x="285720" y="571480"/>
          <a:ext cx="8715404" cy="1532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00034" y="714356"/>
            <a:ext cx="584978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4F81BD">
                  <a:shade val="75000"/>
                </a:srgbClr>
              </a:solidFill>
            </a:endParaRPr>
          </a:p>
          <a:p>
            <a:pPr>
              <a:defRPr/>
            </a:pPr>
            <a:endParaRPr lang="ru-RU" dirty="0">
              <a:solidFill>
                <a:srgbClr val="4F81BD">
                  <a:shade val="75000"/>
                </a:srgb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2601"/>
            <a:ext cx="9144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Система племенного животноводства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Выноска: стрелка вниз 2">
            <a:extLst>
              <a:ext uri="{FF2B5EF4-FFF2-40B4-BE49-F238E27FC236}">
                <a16:creationId xmlns:a16="http://schemas.microsoft.com/office/drawing/2014/main" id="{13FE26E3-B104-4A81-B7C0-564BBA2E420C}"/>
              </a:ext>
            </a:extLst>
          </p:cNvPr>
          <p:cNvSpPr/>
          <p:nvPr/>
        </p:nvSpPr>
        <p:spPr>
          <a:xfrm>
            <a:off x="251942" y="519426"/>
            <a:ext cx="8827986" cy="1532867"/>
          </a:xfrm>
          <a:prstGeom prst="downArrowCallout">
            <a:avLst>
              <a:gd name="adj1" fmla="val 25000"/>
              <a:gd name="adj2" fmla="val 89155"/>
              <a:gd name="adj3" fmla="val 25000"/>
              <a:gd name="adj4" fmla="val 64977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Arial" charset="0"/>
              </a:rPr>
              <a:t>МСХ РФ 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Arial" charset="0"/>
              </a:rPr>
              <a:t>уполномоченный федеральный органа в области племенного животноводства </a:t>
            </a:r>
          </a:p>
          <a:p>
            <a:pPr lvl="0" algn="ctr"/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Arial" charset="0"/>
              </a:rPr>
              <a:t>Функции:      </a:t>
            </a:r>
            <a:r>
              <a:rPr lang="ru-RU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Arial" charset="0"/>
              </a:rPr>
              <a:t>- </a:t>
            </a:r>
            <a:r>
              <a:rPr lang="ru-RU" dirty="0">
                <a:solidFill>
                  <a:srgbClr val="FF000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нормативно-правовое регулирование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56274" y="467372"/>
            <a:ext cx="987726" cy="108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F0C0C76D-E0BB-4E67-8BB9-7DD56604CD33}"/>
              </a:ext>
            </a:extLst>
          </p:cNvPr>
          <p:cNvSpPr/>
          <p:nvPr/>
        </p:nvSpPr>
        <p:spPr>
          <a:xfrm>
            <a:off x="250943" y="2050374"/>
            <a:ext cx="5294392" cy="1723695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1F497D"/>
                </a:solidFill>
              </a:rPr>
              <a:t>МСХ ПК - </a:t>
            </a:r>
            <a:r>
              <a:rPr 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по управлению </a:t>
            </a:r>
            <a:r>
              <a:rPr lang="ru-RU" sz="1400" b="1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плем</a:t>
            </a:r>
            <a:r>
              <a:rPr lang="ru-RU" sz="1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животноводством субъекта Р Ф </a:t>
            </a:r>
          </a:p>
          <a:p>
            <a:pPr lvl="0" algn="just"/>
            <a:r>
              <a:rPr lang="ru-RU" sz="12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Функции: 1.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надзор в области 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племенного животноводства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2. Регистрация племенных стад и племенных животных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3. Выдача племенных свидетельств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4. Экспертиза племенной продукции</a:t>
            </a:r>
          </a:p>
          <a:p>
            <a:pPr lvl="0"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5. Государственная поддержка племенного ж-</a:t>
            </a: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2" descr="http://29ru.net/datas/gerb/per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4" y="1998147"/>
            <a:ext cx="735293" cy="85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771EB19F-7F71-4D75-8ACD-85CB6A058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738121"/>
              </p:ext>
            </p:extLst>
          </p:nvPr>
        </p:nvGraphicFramePr>
        <p:xfrm>
          <a:off x="4856654" y="1735209"/>
          <a:ext cx="4752528" cy="3037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0" name="Облачко с текстом: овальное 9">
            <a:extLst>
              <a:ext uri="{FF2B5EF4-FFF2-40B4-BE49-F238E27FC236}">
                <a16:creationId xmlns:a16="http://schemas.microsoft.com/office/drawing/2014/main" id="{479C8648-00B3-4993-BD2C-0696226B84AB}"/>
              </a:ext>
            </a:extLst>
          </p:cNvPr>
          <p:cNvSpPr/>
          <p:nvPr/>
        </p:nvSpPr>
        <p:spPr>
          <a:xfrm rot="20456237">
            <a:off x="-41540" y="4059132"/>
            <a:ext cx="3347056" cy="2093586"/>
          </a:xfrm>
          <a:prstGeom prst="wedgeEllipseCallout">
            <a:avLst>
              <a:gd name="adj1" fmla="val 33539"/>
              <a:gd name="adj2" fmla="val 766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3333FF"/>
              </a:solidFill>
            </a:endParaRPr>
          </a:p>
          <a:p>
            <a:pPr algn="ctr"/>
            <a:r>
              <a:rPr lang="ru-RU" sz="1400" b="1" dirty="0">
                <a:solidFill>
                  <a:srgbClr val="3333FF"/>
                </a:solidFill>
              </a:rPr>
              <a:t>Организации по искусственному осеменению </a:t>
            </a:r>
          </a:p>
          <a:p>
            <a:pPr algn="ctr"/>
            <a:r>
              <a:rPr lang="ru-RU" sz="1200" dirty="0">
                <a:solidFill>
                  <a:srgbClr val="3333FF"/>
                </a:solidFill>
              </a:rPr>
              <a:t>функции:</a:t>
            </a:r>
          </a:p>
          <a:p>
            <a:pPr algn="ctr"/>
            <a:r>
              <a:rPr lang="ru-RU" sz="1200" dirty="0">
                <a:solidFill>
                  <a:srgbClr val="3333FF"/>
                </a:solidFill>
              </a:rPr>
              <a:t> 1, получение, обработка,  хранение и реализация семени</a:t>
            </a:r>
          </a:p>
          <a:p>
            <a:pPr algn="ctr"/>
            <a:r>
              <a:rPr lang="ru-RU" sz="1200" dirty="0">
                <a:solidFill>
                  <a:srgbClr val="3333FF"/>
                </a:solidFill>
              </a:rPr>
              <a:t>2, оценка по качеству потомства и ежегодная бонитировка быков</a:t>
            </a:r>
          </a:p>
          <a:p>
            <a:pPr algn="ctr"/>
            <a:endParaRPr lang="ru-RU" sz="1200" dirty="0">
              <a:solidFill>
                <a:srgbClr val="3333FF"/>
              </a:solidFill>
            </a:endParaRPr>
          </a:p>
        </p:txBody>
      </p:sp>
      <p:sp>
        <p:nvSpPr>
          <p:cNvPr id="17" name="Блок-схема: объединение 16">
            <a:extLst>
              <a:ext uri="{FF2B5EF4-FFF2-40B4-BE49-F238E27FC236}">
                <a16:creationId xmlns:a16="http://schemas.microsoft.com/office/drawing/2014/main" id="{A5C86513-212A-4384-9785-0F85B45124F1}"/>
              </a:ext>
            </a:extLst>
          </p:cNvPr>
          <p:cNvSpPr/>
          <p:nvPr/>
        </p:nvSpPr>
        <p:spPr>
          <a:xfrm rot="20782543">
            <a:off x="3195741" y="3909492"/>
            <a:ext cx="2508757" cy="1250620"/>
          </a:xfrm>
          <a:prstGeom prst="flowChartMerge">
            <a:avLst/>
          </a:prstGeom>
          <a:solidFill>
            <a:srgbClr val="FF00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solidFill>
                  <a:schemeClr val="tx1"/>
                </a:solidFill>
              </a:rPr>
              <a:t>Иммунно</a:t>
            </a:r>
            <a:r>
              <a:rPr lang="ru-RU" sz="1200" b="1" dirty="0">
                <a:solidFill>
                  <a:schemeClr val="tx1"/>
                </a:solidFill>
              </a:rPr>
              <a:t>-генетическая лаборатория</a:t>
            </a:r>
          </a:p>
        </p:txBody>
      </p:sp>
      <p:sp>
        <p:nvSpPr>
          <p:cNvPr id="20" name="Блок-схема: процесс 19">
            <a:extLst>
              <a:ext uri="{FF2B5EF4-FFF2-40B4-BE49-F238E27FC236}">
                <a16:creationId xmlns:a16="http://schemas.microsoft.com/office/drawing/2014/main" id="{7D3B9E15-C1B6-4C0D-8102-1EC0430B2669}"/>
              </a:ext>
            </a:extLst>
          </p:cNvPr>
          <p:cNvSpPr/>
          <p:nvPr/>
        </p:nvSpPr>
        <p:spPr>
          <a:xfrm>
            <a:off x="3203848" y="4912561"/>
            <a:ext cx="5940152" cy="190672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Племенные с/х предприятия – функции: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1. </a:t>
            </a:r>
            <a:r>
              <a:rPr lang="ru-RU" sz="1200" dirty="0">
                <a:solidFill>
                  <a:schemeClr val="tx1"/>
                </a:solidFill>
              </a:rPr>
              <a:t>Наличие селекционного плана работы со стадом</a:t>
            </a:r>
            <a:endParaRPr lang="en-US" sz="1200" dirty="0">
              <a:solidFill>
                <a:schemeClr val="tx1"/>
              </a:solidFill>
            </a:endParaRP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ru-RU" sz="1200" dirty="0">
                <a:solidFill>
                  <a:schemeClr val="tx1"/>
                </a:solidFill>
              </a:rPr>
              <a:t>. Комплексная оценка племенных животных – бонитировка,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    экстерьерная и линейная оценка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3. Контроль продуктивности 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4. работа с не зависимой лабораторией по определению жира и белка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5. Ведение племенного учета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6. Проведение </a:t>
            </a:r>
            <a:r>
              <a:rPr lang="ru-RU" sz="1200" dirty="0" err="1">
                <a:solidFill>
                  <a:schemeClr val="tx1"/>
                </a:solidFill>
              </a:rPr>
              <a:t>иммунно</a:t>
            </a:r>
            <a:r>
              <a:rPr lang="ru-RU" sz="1200" dirty="0">
                <a:solidFill>
                  <a:schemeClr val="tx1"/>
                </a:solidFill>
              </a:rPr>
              <a:t>-генетической экспертизы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7. Племенная продажа скота</a:t>
            </a:r>
          </a:p>
          <a:p>
            <a:pPr algn="just"/>
            <a:r>
              <a:rPr lang="ru-RU" sz="1200" dirty="0">
                <a:solidFill>
                  <a:schemeClr val="tx1"/>
                </a:solidFill>
              </a:rPr>
              <a:t>8. Участие в племенной выставке животных</a:t>
            </a:r>
          </a:p>
          <a:p>
            <a:pPr algn="just"/>
            <a:endParaRPr lang="ru-RU" sz="1400" dirty="0">
              <a:solidFill>
                <a:schemeClr val="tx1"/>
              </a:solidFill>
            </a:endParaRPr>
          </a:p>
          <a:p>
            <a:pPr algn="just"/>
            <a:r>
              <a:rPr lang="ru-RU" sz="1400" b="1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B475F23A-5ABE-4DBF-B918-26EFE80732C8}"/>
              </a:ext>
            </a:extLst>
          </p:cNvPr>
          <p:cNvSpPr/>
          <p:nvPr/>
        </p:nvSpPr>
        <p:spPr>
          <a:xfrm>
            <a:off x="6065673" y="3978587"/>
            <a:ext cx="300119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Лаборатория селекционного качества молока. Контроль ассистентская служба</a:t>
            </a: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5620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ЗАКОНОПРОЕКТ «О ПЛЕМЕННОМ ЖИВОТНОВОДСТВЕ»</a:t>
            </a:r>
          </a:p>
        </p:txBody>
      </p:sp>
      <p:grpSp>
        <p:nvGrpSpPr>
          <p:cNvPr id="5" name="Группа 21"/>
          <p:cNvGrpSpPr>
            <a:grpSpLocks/>
          </p:cNvGrpSpPr>
          <p:nvPr/>
        </p:nvGrpSpPr>
        <p:grpSpPr bwMode="auto">
          <a:xfrm>
            <a:off x="31851" y="6459746"/>
            <a:ext cx="9144000" cy="349724"/>
            <a:chOff x="0" y="6498948"/>
            <a:chExt cx="9906000" cy="349237"/>
          </a:xfrm>
        </p:grpSpPr>
        <p:sp>
          <p:nvSpPr>
            <p:cNvPr id="6" name="Овал 5"/>
            <p:cNvSpPr/>
            <p:nvPr/>
          </p:nvSpPr>
          <p:spPr bwMode="auto">
            <a:xfrm>
              <a:off x="9234394" y="6540408"/>
              <a:ext cx="406400" cy="277426"/>
            </a:xfrm>
            <a:prstGeom prst="ellipse">
              <a:avLst/>
            </a:prstGeom>
            <a:solidFill>
              <a:srgbClr val="C25552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lIns="0" rIns="0" anchor="ctr"/>
            <a:lstStyle/>
            <a:p>
              <a:pPr marL="0" marR="0" lvl="0" indent="0" algn="ctr" defTabSz="8043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fld id="{5A5E5A5B-4A5A-414C-8B97-BD669ACC4E24}" type="slidenum">
                <a:rPr kumimoji="0" lang="ru-RU" sz="10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pPr marL="0" marR="0" lvl="0" indent="0" algn="ctr" defTabSz="80434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t>20</a:t>
              </a:fld>
              <a:endParaRPr kumimoji="0" lang="ru-RU" sz="1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>
              <a:off x="0" y="6498948"/>
              <a:ext cx="9906000" cy="349237"/>
              <a:chOff x="0" y="6498948"/>
              <a:chExt cx="9906000" cy="349237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65100" y="6499738"/>
                <a:ext cx="9594850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E55427"/>
                </a:solidFill>
                <a:prstDash val="solid"/>
              </a:ln>
              <a:effectLst/>
            </p:spPr>
          </p:cxnSp>
          <p:sp>
            <p:nvSpPr>
              <p:cNvPr id="9" name="Прямоугольник 26"/>
              <p:cNvSpPr>
                <a:spLocks noChangeArrowheads="1"/>
              </p:cNvSpPr>
              <p:nvPr/>
            </p:nvSpPr>
            <p:spPr bwMode="auto">
              <a:xfrm>
                <a:off x="0" y="6540408"/>
                <a:ext cx="990600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>
                    <a:ln>
                      <a:noFill/>
                    </a:ln>
                    <a:solidFill>
                      <a:srgbClr val="C0504D"/>
                    </a:solidFill>
                    <a:effectLst/>
                    <a:uLnTx/>
                    <a:uFillTx/>
                    <a:latin typeface="Cambria" pitchFamily="18" charset="0"/>
                    <a:ea typeface="+mn-ea"/>
                    <a:cs typeface="Arial" charset="0"/>
                  </a:rPr>
                  <a:t>МИНИСТЕРСТВО СЕЛЬСКОГО ХОЗЯЙСТВА РОССИЙСКОЙ ФЕДЕРАЦИИ</a:t>
                </a: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467544" y="980728"/>
            <a:ext cx="8275932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Arial" charset="0"/>
              </a:rPr>
              <a:t>Статья 12.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/>
                <a:cs typeface="Arial" charset="0"/>
              </a:rPr>
              <a:t>Полномочия уполномоченного федерального органа  в области племенного животноводства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нормативно-правовое регулирование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Статья 15.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Полномочия органов государственной власти субъекта Российской Федерации в области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племенного животноводства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определение видов организаций;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государственная регистрация племенных животных (племенных стад), разводимых на территории субъекта Российской Федерации, в государственном реестре племенных животных (племенных стад); 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ведение регистров и реестров;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Times New Roman" pitchFamily="18" charset="0"/>
              </a:rPr>
              <a:t>выдача племенных свидетельств на племенных животных (племенные стада)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>
                <a:tab pos="533400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организация проведения проверки и оценки племенных животных-производителей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914A-BAEB-4D66-8290-37F06AA836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81544" y="1196752"/>
            <a:ext cx="14448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5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63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0" y="107384"/>
            <a:ext cx="9144000" cy="5319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7415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 Cyr" pitchFamily="34" charset="0"/>
              </a:rPr>
              <a:t>ЦЕЛИ И ЗАДАЧИ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mbria" pitchFamily="18" charset="0"/>
              <a:ea typeface="+mn-ea"/>
              <a:cs typeface="Arial Cyr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/>
          </p:nvPr>
        </p:nvGraphicFramePr>
        <p:xfrm>
          <a:off x="611560" y="639318"/>
          <a:ext cx="7848872" cy="530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1547664" y="4437112"/>
            <a:ext cx="288032" cy="28803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вал 5"/>
          <p:cNvSpPr/>
          <p:nvPr/>
        </p:nvSpPr>
        <p:spPr>
          <a:xfrm>
            <a:off x="3027788" y="2924108"/>
            <a:ext cx="576064" cy="57606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Группа 6"/>
          <p:cNvGrpSpPr/>
          <p:nvPr/>
        </p:nvGrpSpPr>
        <p:grpSpPr>
          <a:xfrm>
            <a:off x="3553553" y="3257084"/>
            <a:ext cx="5298962" cy="596411"/>
            <a:chOff x="2037933" y="3231828"/>
            <a:chExt cx="5298962" cy="596411"/>
          </a:xfrm>
        </p:grpSpPr>
        <p:sp>
          <p:nvSpPr>
            <p:cNvPr id="8" name="Прямоугольник 7"/>
            <p:cNvSpPr/>
            <p:nvPr/>
          </p:nvSpPr>
          <p:spPr>
            <a:xfrm rot="10800000" flipV="1">
              <a:off x="2088232" y="3231828"/>
              <a:ext cx="5248663" cy="5964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2037933" y="3231828"/>
              <a:ext cx="5248663" cy="59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25" tIns="0" rIns="0" bIns="0" numCol="1" spcCol="1270" anchor="t" anchorCtr="0">
              <a:noAutofit/>
            </a:bodyPr>
            <a:lstStyle/>
            <a:p>
              <a:pPr marL="0" marR="0" lvl="0" indent="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Совершенствование мер </a:t>
              </a:r>
            </a:p>
            <a:p>
              <a:pPr marL="0" marR="0" lvl="0" indent="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государственной поддержки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09127" y="2701537"/>
            <a:ext cx="2937513" cy="596411"/>
            <a:chOff x="2037933" y="3231828"/>
            <a:chExt cx="5298962" cy="596411"/>
          </a:xfrm>
        </p:grpSpPr>
        <p:sp>
          <p:nvSpPr>
            <p:cNvPr id="11" name="Прямоугольник 10"/>
            <p:cNvSpPr/>
            <p:nvPr/>
          </p:nvSpPr>
          <p:spPr>
            <a:xfrm rot="10800000" flipV="1">
              <a:off x="2088232" y="3231828"/>
              <a:ext cx="5248663" cy="59641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2037933" y="3231828"/>
              <a:ext cx="5248663" cy="59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0425" tIns="0" rIns="0" bIns="0" numCol="1" spcCol="1270" anchor="t" anchorCtr="0">
              <a:noAutofit/>
            </a:bodyPr>
            <a:lstStyle/>
            <a:p>
              <a:pPr marL="0" marR="0" lvl="0" indent="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Создание единого реестра </a:t>
              </a:r>
            </a:p>
            <a:p>
              <a:pPr marL="0" marR="0" lvl="0" indent="0" algn="l" defTabSz="6223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племенных с/х животных</a:t>
              </a: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856"/>
            <a:ext cx="2667005" cy="177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03E3F02-A563-4125-84C7-1CEE495AAB7B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99123" y="2958"/>
            <a:ext cx="1444877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81975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15220" y="16746"/>
            <a:ext cx="9144000" cy="5319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74150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mbria" pitchFamily="18" charset="0"/>
                <a:ea typeface="+mn-ea"/>
                <a:cs typeface="Arial Cyr" pitchFamily="34" charset="0"/>
              </a:rPr>
              <a:t>МОЛОЧНАЯ ПРОДУКТИВНОСТЬ КОРОВ В ПЛЕМЕННЫХ ОРГАНИЗАЦИЯХ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mbria" pitchFamily="18" charset="0"/>
              <a:ea typeface="+mn-ea"/>
              <a:cs typeface="Arial Cy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6032" y="6074666"/>
            <a:ext cx="5411936" cy="2292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Диапазон молочной продуктивности, кг (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9342 - 3047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866032" y="3452642"/>
          <a:ext cx="5411936" cy="252637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3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703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РЕЙТИНГ СУБЪЕКТОВ-ЛИДЕРОВ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556"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Субъект</a:t>
                      </a:r>
                      <a:r>
                        <a:rPr lang="ru-RU" sz="1200" i="1" u="none" strike="noStrike" baseline="0" dirty="0">
                          <a:effectLst/>
                        </a:rPr>
                        <a:t> Российской Федерации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Средний удой по стаду, кг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Ростовская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</a:rPr>
                        <a:t>9342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Новосибирская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8960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Калининградская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8834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Тульская область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8717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Ленинградская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8670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Псковская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8606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Республика Карелия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8163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Белгородская область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8000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Кировская область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7940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76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Свердловская область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7934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1524000" y="548680"/>
          <a:ext cx="60960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6804248" y="647290"/>
            <a:ext cx="1918188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741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charset="0"/>
              </a:rPr>
              <a:t>Средний удой </a:t>
            </a:r>
          </a:p>
          <a:p>
            <a:pPr marL="0" marR="0" lvl="0" indent="0" algn="ctr" defTabSz="74150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charset="0"/>
              </a:rPr>
              <a:t>по стаду, кг</a:t>
            </a:r>
          </a:p>
        </p:txBody>
      </p:sp>
    </p:spTree>
    <p:extLst>
      <p:ext uri="{BB962C8B-B14F-4D97-AF65-F5344CB8AC3E}">
        <p14:creationId xmlns:p14="http://schemas.microsoft.com/office/powerpoint/2010/main" val="304884254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1082" y="210708"/>
            <a:ext cx="8961835" cy="690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alt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 МСХ ПК - орган по управлению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плем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животноводством субъекта Р Ф 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 региональным информационно-селекционным центром, 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свидетельство №7068 от 10.06.2015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лабораторией селекционного контроля качества молока,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свидетельство №7068 от 17.11.2015 г.      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лабораторией иммуногенетической экспертизы,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свидетельство №7309 от 09.12.2016 года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- 2-мя организациями по искусственному осеменению с/х животных,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доля: ООО «Пермское» – 64%, ОАО «Кунгурское» – 21,5%, другие – 14,5%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- 2-я племенными заводами, 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-34-я репродукторами и одним </a:t>
            </a:r>
            <a:r>
              <a:rPr lang="ru-RU" altLang="ru-R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генофондным</a:t>
            </a: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хозяйством в молочном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скотоводстве, 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- 5-ю репродукторами в мясном скотоводстве,</a:t>
            </a: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одним заводом и двумя репродукторами в свиноводстве,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- 3-мя заводами и одним репродуктором в коневодстве,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одним репродуктором в птицеводстве,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- 2-мя репродукторами в пчеловодстве.</a:t>
            </a:r>
            <a:endParaRPr lang="ru-RU" altLang="ru-RU" sz="1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altLang="ru-RU" sz="15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685800">
              <a:lnSpc>
                <a:spcPct val="100000"/>
              </a:lnSpc>
              <a:spcBef>
                <a:spcPct val="0"/>
              </a:spcBef>
              <a:buNone/>
            </a:pPr>
            <a:endParaRPr lang="ru-RU" altLang="ru-RU" sz="135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7" name="Прямоугольник 6"/>
          <p:cNvSpPr>
            <a:spLocks noChangeArrowheads="1"/>
          </p:cNvSpPr>
          <p:nvPr/>
        </p:nvSpPr>
        <p:spPr bwMode="auto">
          <a:xfrm>
            <a:off x="1212650" y="429997"/>
            <a:ext cx="6718697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Племенная база животноводства Пермского края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1 января 201</a:t>
            </a:r>
            <a:r>
              <a:rPr lang="en-US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</a:t>
            </a:r>
            <a:endParaRPr lang="ru-RU" altLang="ru-RU" sz="135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8" name="TextBox 1"/>
          <p:cNvSpPr txBox="1">
            <a:spLocks noChangeArrowheads="1"/>
          </p:cNvSpPr>
          <p:nvPr/>
        </p:nvSpPr>
        <p:spPr bwMode="auto">
          <a:xfrm>
            <a:off x="611981" y="1463278"/>
            <a:ext cx="3770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50">
                <a:solidFill>
                  <a:schemeClr val="bg1"/>
                </a:solidFill>
                <a:latin typeface="Century Gothic" panose="020B0502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3302640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15220" y="16746"/>
            <a:ext cx="9144000" cy="5319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41503">
              <a:spcBef>
                <a:spcPts val="0"/>
              </a:spcBef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Cambria" pitchFamily="18" charset="0"/>
                <a:cs typeface="Arial Cyr" pitchFamily="34" charset="0"/>
              </a:rPr>
              <a:t>МОЛОЧНАЯ ПРОДУКТИВНОСТЬ КОРОВ В ПЛЕМЕННЫХ ОРГАНИЗАЦИЯХ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Cambria" pitchFamily="18" charset="0"/>
              <a:cs typeface="Arial Cy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6032" y="6074666"/>
            <a:ext cx="5411936" cy="22920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Диапазон молочной продуктивности, кг (</a:t>
            </a:r>
            <a:r>
              <a:rPr lang="ru-RU" sz="1400" b="1" dirty="0">
                <a:solidFill>
                  <a:schemeClr val="tx1"/>
                </a:solidFill>
              </a:rPr>
              <a:t>9342 - 3047</a:t>
            </a:r>
            <a:r>
              <a:rPr lang="ru-RU" sz="14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496905754"/>
              </p:ext>
            </p:extLst>
          </p:nvPr>
        </p:nvGraphicFramePr>
        <p:xfrm>
          <a:off x="683568" y="548680"/>
          <a:ext cx="803886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44"/>
          <p:cNvSpPr txBox="1">
            <a:spLocks noChangeArrowheads="1"/>
          </p:cNvSpPr>
          <p:nvPr/>
        </p:nvSpPr>
        <p:spPr bwMode="auto">
          <a:xfrm>
            <a:off x="6804248" y="647290"/>
            <a:ext cx="1918188" cy="43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741503"/>
            <a:r>
              <a:rPr lang="ru-RU" altLang="ru-RU" sz="1108" b="1" dirty="0">
                <a:solidFill>
                  <a:prstClr val="black"/>
                </a:solidFill>
                <a:latin typeface="Franklin Gothic Book" pitchFamily="34" charset="0"/>
              </a:rPr>
              <a:t>Средний удой </a:t>
            </a:r>
          </a:p>
          <a:p>
            <a:pPr algn="ctr" defTabSz="741503"/>
            <a:r>
              <a:rPr lang="ru-RU" altLang="ru-RU" sz="1108" b="1" dirty="0">
                <a:solidFill>
                  <a:prstClr val="black"/>
                </a:solidFill>
                <a:latin typeface="Franklin Gothic Book" pitchFamily="34" charset="0"/>
              </a:rPr>
              <a:t>по стаду, кг</a:t>
            </a:r>
          </a:p>
        </p:txBody>
      </p:sp>
    </p:spTree>
    <p:extLst>
      <p:ext uri="{BB962C8B-B14F-4D97-AF65-F5344CB8AC3E}">
        <p14:creationId xmlns:p14="http://schemas.microsoft.com/office/powerpoint/2010/main" val="241385761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8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-18161" y="-60280"/>
            <a:ext cx="9144000" cy="53193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defTabSz="741503">
              <a:spcBef>
                <a:spcPts val="0"/>
              </a:spcBef>
            </a:pPr>
            <a:r>
              <a:rPr lang="ru-RU" b="1" dirty="0">
                <a:solidFill>
                  <a:srgbClr val="C0504D">
                    <a:lumMod val="75000"/>
                  </a:srgbClr>
                </a:solidFill>
                <a:latin typeface="Cambria" pitchFamily="18" charset="0"/>
                <a:cs typeface="Arial Cyr" pitchFamily="34" charset="0"/>
              </a:rPr>
              <a:t>МОЛОЧНАЯ ПРОДУКТИВНОСТЬ КОРОВ В ПЛЕМЕННЫХ ОРГАНИЗАЦИЯХ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Cambria" pitchFamily="18" charset="0"/>
              <a:cs typeface="Arial Cyr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9933" y="390516"/>
            <a:ext cx="5112568" cy="2852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Диапазон молочной продуктивности, кг (7576 - 3512)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75143"/>
              </p:ext>
            </p:extLst>
          </p:nvPr>
        </p:nvGraphicFramePr>
        <p:xfrm>
          <a:off x="444554" y="3875161"/>
          <a:ext cx="8254892" cy="2952331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3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1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Предприятия с надоем ниже средне-краевых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08"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Наименование предприятия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i="1" u="none" strike="noStrike" dirty="0">
                          <a:effectLst/>
                        </a:rPr>
                        <a:t>Средний удой по стаду, кг</a:t>
                      </a:r>
                    </a:p>
                    <a:p>
                      <a:pPr algn="ctr" fontAlgn="ctr"/>
                      <a:r>
                        <a:rPr lang="ru-RU" sz="1200" b="1" i="1" u="none" strike="noStrike" dirty="0">
                          <a:effectLst/>
                          <a:latin typeface="Times New Roman" panose="02020603050405020304" pitchFamily="18" charset="0"/>
                        </a:rPr>
                        <a:t>Производственный / </a:t>
                      </a:r>
                      <a:r>
                        <a:rPr lang="ru-RU" sz="1200" b="1" i="1" u="none" strike="noStrike" dirty="0" err="1">
                          <a:effectLst/>
                          <a:latin typeface="Times New Roman" panose="02020603050405020304" pitchFamily="18" charset="0"/>
                        </a:rPr>
                        <a:t>бонитировочный</a:t>
                      </a:r>
                      <a:endParaRPr lang="ru-RU" sz="1200" b="1" i="1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Колхоз (СПК) «На страже мира»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3512 / 4774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им. Шорохова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4061 / 3480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«ВЕЛИКОЛЕНСКОЕ»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4371 / 5262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Суксунское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4524 / 4742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(Колхоз) «Заря будущего»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4913 / 4915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СП «Андреевка»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5024 / 5376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СПК «Россия»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5054 / 6534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</a:rPr>
                        <a:t>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Агросепыч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5168 / 5313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2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Пихтовское</a:t>
                      </a:r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5317 / 5405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11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«Нива»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5336 / 5146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1946663-62CB-4F1C-93EB-0D9599B5C1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955481"/>
              </p:ext>
            </p:extLst>
          </p:nvPr>
        </p:nvGraphicFramePr>
        <p:xfrm>
          <a:off x="89660" y="390516"/>
          <a:ext cx="9054340" cy="45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255399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0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F7F0D2-1D76-43EE-82BB-D87EF6D50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624513"/>
            <a:ext cx="2057400" cy="273844"/>
          </a:xfrm>
        </p:spPr>
        <p:txBody>
          <a:bodyPr/>
          <a:lstStyle/>
          <a:p>
            <a:pPr>
              <a:defRPr/>
            </a:pPr>
            <a:fld id="{6EB8FB5D-12D8-4F82-B91E-96B7A6A0EA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FE7C9BEA-254F-4E55-BE44-0124E8C2D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56" y="2397491"/>
            <a:ext cx="2867710" cy="196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Liadelis\Рабочий стол\Новая папка (2)\DSCN1672.JPG">
            <a:extLst>
              <a:ext uri="{FF2B5EF4-FFF2-40B4-BE49-F238E27FC236}">
                <a16:creationId xmlns:a16="http://schemas.microsoft.com/office/drawing/2014/main" id="{FD65365E-9188-4044-B4CF-A5F1007A6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80" y="1336692"/>
            <a:ext cx="2872945" cy="249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4">
            <a:extLst>
              <a:ext uri="{FF2B5EF4-FFF2-40B4-BE49-F238E27FC236}">
                <a16:creationId xmlns:a16="http://schemas.microsoft.com/office/drawing/2014/main" id="{55283F2F-786A-4757-94A2-7360170D6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87" y="2029409"/>
            <a:ext cx="3084771" cy="256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F204F66-4130-4E6F-AB4F-173B5EEC6533}"/>
              </a:ext>
            </a:extLst>
          </p:cNvPr>
          <p:cNvSpPr/>
          <p:nvPr/>
        </p:nvSpPr>
        <p:spPr>
          <a:xfrm>
            <a:off x="3052132" y="2333806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extLst>
              <a:ext uri="{FF2B5EF4-FFF2-40B4-BE49-F238E27FC236}">
                <a16:creationId xmlns:a16="http://schemas.microsoft.com/office/drawing/2014/main" id="{72BC8616-F822-4D21-BDD1-ECF57FA9DFA3}"/>
              </a:ext>
            </a:extLst>
          </p:cNvPr>
          <p:cNvSpPr/>
          <p:nvPr/>
        </p:nvSpPr>
        <p:spPr>
          <a:xfrm>
            <a:off x="5527007" y="2739797"/>
            <a:ext cx="733806" cy="3634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1B31EB1-18CF-4A06-8A2C-9D57A28AEFE2}"/>
              </a:ext>
            </a:extLst>
          </p:cNvPr>
          <p:cNvSpPr/>
          <p:nvPr/>
        </p:nvSpPr>
        <p:spPr>
          <a:xfrm>
            <a:off x="217310" y="4423176"/>
            <a:ext cx="2674250" cy="16922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Надой на племенную корову в 2017 году составил 6262 кг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99A1CD9-7D5E-4FA4-A836-1ADA41450362}"/>
              </a:ext>
            </a:extLst>
          </p:cNvPr>
          <p:cNvSpPr/>
          <p:nvPr/>
        </p:nvSpPr>
        <p:spPr>
          <a:xfrm>
            <a:off x="169103" y="1266400"/>
            <a:ext cx="2995624" cy="10730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Племенные заводы и племенные репродукторы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A48ABA5-41B5-480B-972E-123B9E231F46}"/>
              </a:ext>
            </a:extLst>
          </p:cNvPr>
          <p:cNvSpPr/>
          <p:nvPr/>
        </p:nvSpPr>
        <p:spPr>
          <a:xfrm>
            <a:off x="6334086" y="968749"/>
            <a:ext cx="2615930" cy="1064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dirty="0"/>
              <a:t>Организации по искусственному осеменению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E92B7248-E447-4D60-BBC2-1E1FD4BF3578}"/>
              </a:ext>
            </a:extLst>
          </p:cNvPr>
          <p:cNvSpPr/>
          <p:nvPr/>
        </p:nvSpPr>
        <p:spPr>
          <a:xfrm>
            <a:off x="3200866" y="3975111"/>
            <a:ext cx="3006722" cy="226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Генетический потенциал полученный в Пермском крае </a:t>
            </a:r>
          </a:p>
          <a:p>
            <a:pPr algn="ctr"/>
            <a:r>
              <a:rPr lang="ru-RU" dirty="0"/>
              <a:t>Свыше 8000 кг молока на одну корову 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2ABBE234-D1C3-450F-A407-1A6C2704A48D}"/>
              </a:ext>
            </a:extLst>
          </p:cNvPr>
          <p:cNvSpPr/>
          <p:nvPr/>
        </p:nvSpPr>
        <p:spPr>
          <a:xfrm>
            <a:off x="6182625" y="4335892"/>
            <a:ext cx="2961375" cy="22614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b" hangingPunct="1"/>
            <a:r>
              <a:rPr lang="ru-RU" dirty="0"/>
              <a:t>Удой матерей быков-</a:t>
            </a:r>
            <a:r>
              <a:rPr lang="ru-RU" dirty="0" err="1"/>
              <a:t>производ</a:t>
            </a:r>
            <a:r>
              <a:rPr lang="ru-RU" dirty="0"/>
              <a:t>. за 305 дней</a:t>
            </a:r>
            <a:r>
              <a:rPr lang="en-US" dirty="0"/>
              <a:t> </a:t>
            </a:r>
            <a:endParaRPr lang="ru-RU" dirty="0"/>
          </a:p>
          <a:p>
            <a:pPr eaLnBrk="1" fontAlgn="b" hangingPunct="1"/>
            <a:r>
              <a:rPr lang="ru-RU" dirty="0"/>
              <a:t>Свыше 11 000 кг и     % жира в молоке 3,8 и более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45F966A-6C28-4719-BEEF-842A70C0FE52}"/>
              </a:ext>
            </a:extLst>
          </p:cNvPr>
          <p:cNvSpPr/>
          <p:nvPr/>
        </p:nvSpPr>
        <p:spPr>
          <a:xfrm>
            <a:off x="454060" y="148012"/>
            <a:ext cx="867736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highlight>
                  <a:srgbClr val="8BE1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потенциал животных полученных в Пермском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25658075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65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AF0EF9-369B-4DA8-8433-845468375C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1373" y="-57150"/>
            <a:ext cx="1444877" cy="1158340"/>
          </a:xfrm>
          <a:prstGeom prst="rect">
            <a:avLst/>
          </a:prstGeom>
        </p:spPr>
      </p:pic>
      <p:sp>
        <p:nvSpPr>
          <p:cNvPr id="5" name="Блок-схема: узел 4"/>
          <p:cNvSpPr/>
          <p:nvPr/>
        </p:nvSpPr>
        <p:spPr>
          <a:xfrm>
            <a:off x="1592507" y="1928813"/>
            <a:ext cx="342900" cy="4572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251520" y="0"/>
            <a:ext cx="7560840" cy="48752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/>
        </p:spPr>
        <p:txBody>
          <a:bodyPr wrap="none" anchor="ctr"/>
          <a:lstStyle/>
          <a:p>
            <a:r>
              <a:rPr lang="ru-RU" altLang="ru-RU" sz="2000" b="1" i="1" cap="all" spc="200" dirty="0">
                <a:solidFill>
                  <a:srgbClr val="3333FF"/>
                </a:solidFill>
              </a:rPr>
              <a:t>Правила в области племенного животноводства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13812" y="6380484"/>
            <a:ext cx="460372" cy="307777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4F81BD">
                    <a:shade val="75000"/>
                  </a:srgbClr>
                </a:solidFill>
              </a:rPr>
              <a:t>15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6B632C-4E5F-43B7-83FD-3F8EA7A6C4E6}"/>
              </a:ext>
            </a:extLst>
          </p:cNvPr>
          <p:cNvSpPr/>
          <p:nvPr/>
        </p:nvSpPr>
        <p:spPr>
          <a:xfrm>
            <a:off x="7532" y="6448303"/>
            <a:ext cx="44891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41503"/>
            <a:endParaRPr lang="ru-RU" altLang="ru-RU" sz="1400" i="1" dirty="0">
              <a:latin typeface="Cambria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3EE6E2-3CEC-421F-8B18-5F5E8C293E07}"/>
              </a:ext>
            </a:extLst>
          </p:cNvPr>
          <p:cNvSpPr/>
          <p:nvPr/>
        </p:nvSpPr>
        <p:spPr>
          <a:xfrm>
            <a:off x="251520" y="0"/>
            <a:ext cx="8884730" cy="6165304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ru-RU" sz="1600" b="1" dirty="0"/>
          </a:p>
          <a:p>
            <a:pPr lvl="0">
              <a:buChar char="•"/>
            </a:pPr>
            <a:endParaRPr lang="ru-RU" sz="1600" b="1" dirty="0"/>
          </a:p>
          <a:p>
            <a:pPr lvl="0">
              <a:buChar char="•"/>
            </a:pPr>
            <a:r>
              <a:rPr lang="ru-RU" sz="1600" b="1" dirty="0"/>
              <a:t>Наличие селекционного плана работы со стадом </a:t>
            </a:r>
          </a:p>
          <a:p>
            <a:pPr lvl="0">
              <a:buChar char="•"/>
            </a:pPr>
            <a:r>
              <a:rPr lang="ru-RU" sz="1600" b="1" dirty="0"/>
              <a:t>Ведение племенного учета с использованием автоматизированной системы управления</a:t>
            </a:r>
          </a:p>
          <a:p>
            <a:pPr lvl="0"/>
            <a:r>
              <a:rPr lang="ru-RU" sz="1600" b="1" dirty="0"/>
              <a:t>   селекционной и племенной работой и использование в учете официально принятых методов</a:t>
            </a:r>
          </a:p>
          <a:p>
            <a:pPr lvl="0">
              <a:buChar char="•"/>
            </a:pPr>
            <a:r>
              <a:rPr lang="ru-RU" sz="1600" b="1" dirty="0"/>
              <a:t>Комплексная оценка племенных животных – бонитировка:</a:t>
            </a:r>
          </a:p>
          <a:p>
            <a:pPr lvl="0">
              <a:buChar char="•"/>
            </a:pPr>
            <a:r>
              <a:rPr lang="ru-RU" sz="1600" b="1" dirty="0"/>
              <a:t>1. Экстерьерная оценка по 100 бальной шкале </a:t>
            </a:r>
          </a:p>
          <a:p>
            <a:pPr lvl="0"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2. Линейная оценка типа телосложения по 18 признакам – у </a:t>
            </a:r>
            <a:r>
              <a:rPr lang="ru-RU" sz="1600" b="1" dirty="0" err="1">
                <a:solidFill>
                  <a:srgbClr val="FF0000"/>
                </a:solidFill>
              </a:rPr>
              <a:t>коров</a:t>
            </a:r>
            <a:r>
              <a:rPr lang="ru-RU" sz="1600" b="1" dirty="0">
                <a:solidFill>
                  <a:srgbClr val="FF0000"/>
                </a:solidFill>
              </a:rPr>
              <a:t> 1 отела от 30 до 150 дней</a:t>
            </a:r>
          </a:p>
          <a:p>
            <a:pPr lvl="0"/>
            <a:r>
              <a:rPr lang="ru-RU" sz="1600" b="1" dirty="0">
                <a:solidFill>
                  <a:srgbClr val="FF0000"/>
                </a:solidFill>
              </a:rPr>
              <a:t>      лактации – оценку проводит не зависимый эксперт имеющий свидетельство на право</a:t>
            </a:r>
          </a:p>
          <a:p>
            <a:pPr lvl="0"/>
            <a:r>
              <a:rPr lang="ru-RU" sz="1600" b="1" dirty="0">
                <a:solidFill>
                  <a:srgbClr val="FF0000"/>
                </a:solidFill>
              </a:rPr>
              <a:t>      проведения оценки.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Обеспечение реализации программ по оценке производителей – не менее 30% от  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  осеменяемого поголовья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Наличие </a:t>
            </a:r>
            <a:r>
              <a:rPr lang="ru-RU" sz="1600" b="1" dirty="0" err="1">
                <a:solidFill>
                  <a:srgbClr val="FF0000"/>
                </a:solidFill>
              </a:rPr>
              <a:t>коров</a:t>
            </a:r>
            <a:r>
              <a:rPr lang="ru-RU" sz="1600" b="1" dirty="0">
                <a:solidFill>
                  <a:srgbClr val="FF0000"/>
                </a:solidFill>
              </a:rPr>
              <a:t> в стаде с удоем 7000 кг и выше не менее 10%</a:t>
            </a:r>
          </a:p>
          <a:p>
            <a:pPr>
              <a:buFontTx/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 lvl="0"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 lvl="0">
              <a:buChar char="•"/>
            </a:pPr>
            <a:endParaRPr lang="ru-RU" sz="1600" b="1" dirty="0">
              <a:solidFill>
                <a:srgbClr val="FF0000"/>
              </a:solidFill>
            </a:endParaRPr>
          </a:p>
          <a:p>
            <a:pPr lvl="0">
              <a:buChar char="•"/>
            </a:pPr>
            <a:endParaRPr lang="ru-RU" sz="1600" b="1" dirty="0">
              <a:solidFill>
                <a:srgbClr val="3333FF"/>
              </a:solidFill>
            </a:endParaRPr>
          </a:p>
          <a:p>
            <a:pPr lvl="0">
              <a:buChar char="•"/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1329695-4F67-45C9-9351-1B3C6B2FB6A8}"/>
              </a:ext>
            </a:extLst>
          </p:cNvPr>
          <p:cNvSpPr/>
          <p:nvPr/>
        </p:nvSpPr>
        <p:spPr>
          <a:xfrm>
            <a:off x="251520" y="3155048"/>
            <a:ext cx="8911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har char="•"/>
            </a:pPr>
            <a:r>
              <a:rPr lang="ru-RU" sz="1600" b="1" dirty="0"/>
              <a:t>Контроль продуктивности </a:t>
            </a:r>
          </a:p>
          <a:p>
            <a:pPr lvl="0"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проведение контрольных доек контроль ассистентской службой </a:t>
            </a:r>
          </a:p>
          <a:p>
            <a:pPr lvl="0">
              <a:buChar char="•"/>
            </a:pPr>
            <a:r>
              <a:rPr lang="ru-RU" sz="1600" b="1" dirty="0"/>
              <a:t>определение жира и белка в независимой лаборатории.</a:t>
            </a:r>
            <a:endParaRPr lang="ru-RU" sz="1600" b="1" dirty="0">
              <a:solidFill>
                <a:srgbClr val="3333FF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712A795-9920-4702-A363-8939901FBB7C}"/>
              </a:ext>
            </a:extLst>
          </p:cNvPr>
          <p:cNvSpPr/>
          <p:nvPr/>
        </p:nvSpPr>
        <p:spPr>
          <a:xfrm>
            <a:off x="256232" y="3859830"/>
            <a:ext cx="88877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ru-RU" sz="1600" b="1" dirty="0"/>
              <a:t>Обеспечение проведения генетической экспертизы для подтверждения происхождения </a:t>
            </a:r>
          </a:p>
          <a:p>
            <a:r>
              <a:rPr lang="ru-RU" sz="1600" b="1" dirty="0"/>
              <a:t>  животных – </a:t>
            </a:r>
            <a:r>
              <a:rPr lang="ru-RU" sz="1600" b="1" dirty="0" err="1"/>
              <a:t>иммунно</a:t>
            </a:r>
            <a:r>
              <a:rPr lang="ru-RU" sz="1600" b="1" dirty="0"/>
              <a:t>-генетическая</a:t>
            </a:r>
          </a:p>
          <a:p>
            <a:r>
              <a:rPr lang="ru-RU" sz="1600" b="1" dirty="0">
                <a:solidFill>
                  <a:srgbClr val="FF0000"/>
                </a:solidFill>
              </a:rPr>
              <a:t>  экспертиза всего маточного поголовья и продаваемого  молодняка.</a:t>
            </a:r>
            <a:endParaRPr lang="ru-RU" sz="1600" b="1" dirty="0">
              <a:solidFill>
                <a:srgbClr val="3333FF"/>
              </a:solidFill>
            </a:endParaRPr>
          </a:p>
          <a:p>
            <a:pPr lvl="0">
              <a:buChar char="•"/>
            </a:pPr>
            <a:r>
              <a:rPr lang="ru-RU" sz="1600" b="1" dirty="0"/>
              <a:t>Направленное выращивание племенного молодняка для собственного воспроизводства и для    реализации не менее 10% от имеющего маточного поголовья </a:t>
            </a:r>
          </a:p>
          <a:p>
            <a:pPr lvl="0">
              <a:buChar char="•"/>
            </a:pPr>
            <a:r>
              <a:rPr lang="ru-RU" sz="1600" b="1" dirty="0"/>
              <a:t>Своевременное проведение мечения  </a:t>
            </a:r>
          </a:p>
          <a:p>
            <a:pPr lvl="0"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идентификация животных – единая система мечения</a:t>
            </a:r>
          </a:p>
          <a:p>
            <a:pPr lvl="0">
              <a:buChar char="•"/>
            </a:pPr>
            <a:r>
              <a:rPr lang="ru-RU" sz="1600" b="1" dirty="0"/>
              <a:t>Обеспечение ежегодного учета стада в государственном племенном регистре</a:t>
            </a:r>
          </a:p>
          <a:p>
            <a:pPr lvl="0">
              <a:buChar char="•"/>
            </a:pPr>
            <a:r>
              <a:rPr lang="ru-RU" sz="1600" b="1" dirty="0">
                <a:solidFill>
                  <a:srgbClr val="FF0000"/>
                </a:solidFill>
              </a:rPr>
              <a:t>Обеспечение регистрации животных в государственной книге племенных животных Создание условий кормления и содержания племенных животных, обеспечивающих максимальную реализацию генетического потенциала и ветеринарное благополучие</a:t>
            </a:r>
          </a:p>
        </p:txBody>
      </p:sp>
    </p:spTree>
    <p:extLst>
      <p:ext uri="{BB962C8B-B14F-4D97-AF65-F5344CB8AC3E}">
        <p14:creationId xmlns:p14="http://schemas.microsoft.com/office/powerpoint/2010/main" val="1631375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241300" y="116632"/>
            <a:ext cx="8661400" cy="64807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МСХ РФ от 17.11.2011 № 431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информационно-селекционный центр – функции:</a:t>
            </a:r>
            <a:br>
              <a:rPr lang="ru-RU" altLang="ru-RU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br>
              <a:rPr lang="ru-RU" alt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-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оценки племенной ценности животных, уровня продуктивности, качества племенной продукции (материала);- контроль-ассистентская служба, оценка по ОТТ</a:t>
            </a:r>
            <a:b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обеспечение свода и анализа результатов испытаний продуктивности и оценки племенной ценности животных (бонитировки), использование их в селекционных программах (планах). Сообщение результатов испытаний (исследований) владельцам животных и в системы информационного обеспечения по племенному животноводству;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баз данных на 1 апреля 2017 года показал: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хозяйстве имеются ошибки по базе (диапазон от 1 до 1520 шт.(ООО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Шерья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последней разноски: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2017 года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ООО СП «Андреевка»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2018 год – СПК «На страже мира»; ООО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УралАгро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ООО «Ключи»; СПК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Хохловка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ООО СП «Правда»; СПК колхоз «Заря будущего»; ООО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Пихтовское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 ООО «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Шерья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 2018 года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ООО АФ «Труд»; ООО «Русь» Пермский район; ООО АХ «Родина»; 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СПК им. Чапаева; ООО АФ «Победа»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племенных животных в ГПК, племенных стад по всем видам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сельскохозяйственных животных, разводимых на территории субъекта Российской Федерации;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подтверждение племенных свидетельств, в том числе импортных, на племенных животных, племенную продукцию (материал) – </a:t>
            </a:r>
            <a: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тестированных родителей;</a:t>
            </a:r>
            <a:br>
              <a:rPr lang="ru-RU" alt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осуществление научно-методического руководства и координации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селекционно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-племенной работы по соответствующим видам и породам сельскохозяйственных животных в организациях, осуществляющих деятельность в области племенного животноводства;</a:t>
            </a:r>
            <a:b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участие в селекционных программах, информационных системах, программах генетического мониторинга и экспертизы племенной продукции.</a:t>
            </a:r>
            <a:br>
              <a:rPr lang="ru-RU" altLang="ru-RU" sz="1800" dirty="0"/>
            </a:b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6098381" y="7853363"/>
            <a:ext cx="20574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E8514F-3310-4190-A6A2-7378FBC25A25}" type="slidenum">
              <a:rPr lang="en-US" altLang="ru-RU" sz="900">
                <a:solidFill>
                  <a:srgbClr val="FEFFFF"/>
                </a:solidFill>
                <a:latin typeface="Century Gothic" panose="020B0502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900">
              <a:solidFill>
                <a:srgbClr val="FE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47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74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E2359-FB10-4DD3-A8D9-848598769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99" y="27742"/>
            <a:ext cx="1987352" cy="15959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657" y="106619"/>
            <a:ext cx="6841486" cy="1793390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Лаборатория</a:t>
            </a:r>
            <a:br>
              <a:rPr lang="en-US" dirty="0"/>
            </a:br>
            <a:r>
              <a:rPr lang="ru-RU" dirty="0"/>
              <a:t>селекционного контроля качества молока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883" y="1978886"/>
            <a:ext cx="8712968" cy="3834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/>
              <a:t>Цель  лаборатории:  независимая оценка селекционного контроля качества</a:t>
            </a:r>
            <a:br>
              <a:rPr lang="en-US" sz="1600" dirty="0"/>
            </a:br>
            <a:r>
              <a:rPr lang="en-US" sz="1600" dirty="0"/>
              <a:t>                                      </a:t>
            </a:r>
            <a:r>
              <a:rPr lang="ru-RU" sz="1600" dirty="0"/>
              <a:t> молока, с осуществлением контроля взятия отбора проб.</a:t>
            </a:r>
          </a:p>
          <a:p>
            <a:pPr marL="0" indent="0">
              <a:buNone/>
            </a:pPr>
            <a:r>
              <a:rPr lang="ru-RU" sz="1600" dirty="0"/>
              <a:t>Свидетельство о регистрации в </a:t>
            </a:r>
            <a:r>
              <a:rPr lang="ru-RU" sz="1600" dirty="0" err="1"/>
              <a:t>Госплемрегистре</a:t>
            </a:r>
            <a:r>
              <a:rPr lang="ru-RU" sz="1600" dirty="0"/>
              <a:t> № 7069 от 17.11.2015 г.</a:t>
            </a:r>
          </a:p>
          <a:p>
            <a:pPr marL="0" indent="0">
              <a:buNone/>
            </a:pPr>
            <a:r>
              <a:rPr lang="ru-RU" sz="1600" dirty="0"/>
              <a:t>На текущий момент:</a:t>
            </a:r>
          </a:p>
          <a:p>
            <a:r>
              <a:rPr lang="ru-RU" sz="1400" dirty="0"/>
              <a:t>Услугами лаборатории пользуются 39 хозяйств;</a:t>
            </a:r>
          </a:p>
          <a:p>
            <a:r>
              <a:rPr lang="ru-RU" sz="1400" dirty="0"/>
              <a:t>Ежемесячно анализируется </a:t>
            </a:r>
          </a:p>
          <a:p>
            <a:pPr marL="0" indent="0">
              <a:buNone/>
            </a:pPr>
            <a:r>
              <a:rPr lang="ru-RU" sz="1400" dirty="0"/>
              <a:t>29 тыс. проб молока В 2017 году- 337 тыс. проб</a:t>
            </a:r>
          </a:p>
          <a:p>
            <a:r>
              <a:rPr lang="ru-RU" sz="1400" dirty="0"/>
              <a:t>В распоряжении лаборатории </a:t>
            </a:r>
          </a:p>
          <a:p>
            <a:pPr marL="0" indent="0">
              <a:buNone/>
            </a:pPr>
            <a:r>
              <a:rPr lang="ru-RU" sz="1400" dirty="0"/>
              <a:t>6 аппаратов - </a:t>
            </a:r>
            <a:r>
              <a:rPr lang="ru-RU" sz="1400" dirty="0" err="1"/>
              <a:t>Лактан</a:t>
            </a:r>
            <a:r>
              <a:rPr lang="ru-RU" sz="1400" dirty="0"/>
              <a:t> 700</a:t>
            </a:r>
          </a:p>
          <a:p>
            <a:r>
              <a:rPr lang="ru-RU" sz="1400" dirty="0"/>
              <a:t>Обслуживают лабораторию</a:t>
            </a:r>
          </a:p>
          <a:p>
            <a:pPr marL="0" indent="0">
              <a:buNone/>
            </a:pPr>
            <a:r>
              <a:rPr lang="ru-RU" sz="1400" dirty="0"/>
              <a:t> 3 специалиста</a:t>
            </a:r>
          </a:p>
          <a:p>
            <a:pPr marL="0" indent="0">
              <a:buNone/>
            </a:pPr>
            <a:r>
              <a:rPr lang="ru-RU" sz="1600" dirty="0"/>
              <a:t>Задачи: Заменить имеющее оборудование на современное  с определением</a:t>
            </a:r>
            <a:br>
              <a:rPr lang="ru-RU" sz="1600" dirty="0"/>
            </a:br>
            <a:r>
              <a:rPr lang="ru-RU" sz="1600" dirty="0"/>
              <a:t>               соматических клеток – 20млн. рублей;</a:t>
            </a:r>
          </a:p>
          <a:p>
            <a:pPr marL="0" indent="0">
              <a:buNone/>
            </a:pPr>
            <a:r>
              <a:rPr lang="ru-RU" sz="1600" dirty="0"/>
              <a:t>               Создать контроль ассистентскую службу для проведения контрольных</a:t>
            </a:r>
            <a:br>
              <a:rPr lang="ru-RU" sz="1600" dirty="0"/>
            </a:br>
            <a:r>
              <a:rPr lang="ru-RU" sz="1600" dirty="0"/>
              <a:t>               доек в хозяйствах – 110 рублей за пробу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AutoShape 2" descr="C:\Users\PC\Desktop\%D0%9B%D0%B0%D0%BA%D1%82%D0%B0%D0%BD\20170814_165734.jpg">
            <a:extLst>
              <a:ext uri="{FF2B5EF4-FFF2-40B4-BE49-F238E27FC236}">
                <a16:creationId xmlns:a16="http://schemas.microsoft.com/office/drawing/2014/main" id="{5AA9DB3F-AAB2-44BE-AAE9-16B8215F59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31470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1B0120-A170-4D62-AA1C-5C36846C01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4047" y="2996952"/>
            <a:ext cx="3868903" cy="266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8891"/>
      </p:ext>
    </p:extLst>
  </p:cSld>
  <p:clrMapOvr>
    <a:masterClrMapping/>
  </p:clrMapOvr>
  <p:transition spd="med" advClick="0" advTm="1000">
    <p:fade/>
  </p:transition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13568</TotalTime>
  <Words>1351</Words>
  <Application>Microsoft Office PowerPoint</Application>
  <PresentationFormat>Экран (4:3)</PresentationFormat>
  <Paragraphs>375</Paragraphs>
  <Slides>22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Arial Cyr</vt:lpstr>
      <vt:lpstr>Calibri</vt:lpstr>
      <vt:lpstr>Calibri Light</vt:lpstr>
      <vt:lpstr>Cambria</vt:lpstr>
      <vt:lpstr>Century Gothic</vt:lpstr>
      <vt:lpstr>Franklin Gothic Book</vt:lpstr>
      <vt:lpstr>Times New Roman</vt:lpstr>
      <vt:lpstr>Trebuchet MS</vt:lpstr>
      <vt:lpstr>Wingdings</vt:lpstr>
      <vt:lpstr>Wingdings 3</vt:lpstr>
      <vt:lpstr>Легкий дым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Приказ МСХ РФ от 17.11.2011 № 431 Региональный информационно-селекционный центр – функции:        -проведение оценки племенной ценности животных, уровня продуктивности, качества племенной продукции (материала);- контроль-ассистентская служба, оценка по ОТТ  - обеспечение свода и анализа результатов испытаний продуктивности и оценки племенной ценности животных (бонитировки), использование их в селекционных программах (планах). Сообщение результатов испытаний (исследований) владельцам животных и в системы информационного обеспечения по племенному животноводству; Анализ баз данных на 1 апреля 2017 года показал: в каждом хозяйстве имеются ошибки по базе (диапазон от 1 до 1520 шт.(ООО «Шерья») Дата последней разноски: декабрь 2017 года – ООО СП «Андреевка» февраль 2018 год – СПК «На страже мира»; ООО «УралАгро»; ООО «Ключи»; СПК «Хохловка»;                   ООО СП «Правда»; СПК колхоз «Заря будущего»; ООО «Пихтовское»; ООО «Шерья» Апрель 2018 года – ООО АФ «Труд»; ООО «Русь» Пермский район; ООО АХ «Родина»;                                    СПК им. Чапаева; ООО АФ «Победа»  - учет племенных животных в ГПК, племенных стад по всем видам сельскохозяйственных животных, разводимых на территории субъекта Российской Федерации;  - подтверждение племенных свидетельств, в том числе импортных, на племенных животных, племенную продукцию (материал) – при наличии тестированных родителей;  - осуществление научно-методического руководства и координации селекционно-племенной работы по соответствующим видам и породам сельскохозяйственных животных в организациях, осуществляющих деятельность в области племенного животноводства;  - участие в селекционных программах, информационных системах, программах генетического мониторинга и экспертизы племенной продукции. </vt:lpstr>
      <vt:lpstr>Лаборатория селекционного контроля качества молока</vt:lpstr>
      <vt:lpstr>Лаборатория  иммуногенетической экспертизы</vt:lpstr>
      <vt:lpstr>Презентация PowerPoint</vt:lpstr>
      <vt:lpstr>Государственная поддержка племенного животноводства в 2017 году в РФ</vt:lpstr>
      <vt:lpstr>Объемы бюджетных ассигнований, млн. руб.</vt:lpstr>
      <vt:lpstr>Презентация PowerPoint</vt:lpstr>
      <vt:lpstr>Презентация PowerPoint</vt:lpstr>
      <vt:lpstr>БЛАГОДАРЮ            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UralSOFT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смирнова</dc:creator>
  <cp:lastModifiedBy>PC</cp:lastModifiedBy>
  <cp:revision>1137</cp:revision>
  <cp:lastPrinted>2018-04-19T11:53:11Z</cp:lastPrinted>
  <dcterms:created xsi:type="dcterms:W3CDTF">2012-01-27T10:41:01Z</dcterms:created>
  <dcterms:modified xsi:type="dcterms:W3CDTF">2018-04-23T10:37:08Z</dcterms:modified>
</cp:coreProperties>
</file>